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70" r:id="rId15"/>
    <p:sldId id="272" r:id="rId16"/>
    <p:sldId id="273" r:id="rId17"/>
    <p:sldId id="269"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88B5C698-8322-4A71-9C81-AEDF9B608AC6}" type="datetimeFigureOut">
              <a:rPr lang="zh-TW" altLang="en-US" smtClean="0"/>
              <a:t>2018/1/6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3B9AE8CC-9D39-4076-AB18-3EDC192A384A}" type="slidenum">
              <a:rPr lang="zh-TW" altLang="en-US" smtClean="0"/>
              <a:t>‹#›</a:t>
            </a:fld>
            <a:endParaRPr lang="zh-TW" altLang="en-US"/>
          </a:p>
        </p:txBody>
      </p:sp>
    </p:spTree>
    <p:extLst>
      <p:ext uri="{BB962C8B-B14F-4D97-AF65-F5344CB8AC3E}">
        <p14:creationId xmlns:p14="http://schemas.microsoft.com/office/powerpoint/2010/main" val="2855928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88B5C698-8322-4A71-9C81-AEDF9B608AC6}" type="datetimeFigureOut">
              <a:rPr lang="zh-TW" altLang="en-US" smtClean="0"/>
              <a:t>2018/1/6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3B9AE8CC-9D39-4076-AB18-3EDC192A384A}" type="slidenum">
              <a:rPr lang="zh-TW" altLang="en-US" smtClean="0"/>
              <a:t>‹#›</a:t>
            </a:fld>
            <a:endParaRPr lang="zh-TW" altLang="en-US"/>
          </a:p>
        </p:txBody>
      </p:sp>
    </p:spTree>
    <p:extLst>
      <p:ext uri="{BB962C8B-B14F-4D97-AF65-F5344CB8AC3E}">
        <p14:creationId xmlns:p14="http://schemas.microsoft.com/office/powerpoint/2010/main" val="3865978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88B5C698-8322-4A71-9C81-AEDF9B608AC6}" type="datetimeFigureOut">
              <a:rPr lang="zh-TW" altLang="en-US" smtClean="0"/>
              <a:t>2018/1/6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3B9AE8CC-9D39-4076-AB18-3EDC192A384A}" type="slidenum">
              <a:rPr lang="zh-TW" altLang="en-US" smtClean="0"/>
              <a:t>‹#›</a:t>
            </a:fld>
            <a:endParaRPr lang="zh-TW" altLang="en-US"/>
          </a:p>
        </p:txBody>
      </p:sp>
    </p:spTree>
    <p:extLst>
      <p:ext uri="{BB962C8B-B14F-4D97-AF65-F5344CB8AC3E}">
        <p14:creationId xmlns:p14="http://schemas.microsoft.com/office/powerpoint/2010/main" val="669207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88B5C698-8322-4A71-9C81-AEDF9B608AC6}" type="datetimeFigureOut">
              <a:rPr lang="zh-TW" altLang="en-US" smtClean="0"/>
              <a:t>2018/1/6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3B9AE8CC-9D39-4076-AB18-3EDC192A384A}" type="slidenum">
              <a:rPr lang="zh-TW" altLang="en-US" smtClean="0"/>
              <a:t>‹#›</a:t>
            </a:fld>
            <a:endParaRPr lang="zh-TW" altLang="en-US"/>
          </a:p>
        </p:txBody>
      </p:sp>
    </p:spTree>
    <p:extLst>
      <p:ext uri="{BB962C8B-B14F-4D97-AF65-F5344CB8AC3E}">
        <p14:creationId xmlns:p14="http://schemas.microsoft.com/office/powerpoint/2010/main" val="1670474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fld id="{88B5C698-8322-4A71-9C81-AEDF9B608AC6}" type="datetimeFigureOut">
              <a:rPr lang="zh-TW" altLang="en-US" smtClean="0"/>
              <a:t>2018/1/6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3B9AE8CC-9D39-4076-AB18-3EDC192A384A}" type="slidenum">
              <a:rPr lang="zh-TW" altLang="en-US" smtClean="0"/>
              <a:t>‹#›</a:t>
            </a:fld>
            <a:endParaRPr lang="zh-TW" altLang="en-US"/>
          </a:p>
        </p:txBody>
      </p:sp>
    </p:spTree>
    <p:extLst>
      <p:ext uri="{BB962C8B-B14F-4D97-AF65-F5344CB8AC3E}">
        <p14:creationId xmlns:p14="http://schemas.microsoft.com/office/powerpoint/2010/main" val="85310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88B5C698-8322-4A71-9C81-AEDF9B608AC6}" type="datetimeFigureOut">
              <a:rPr lang="zh-TW" altLang="en-US" smtClean="0"/>
              <a:t>2018/1/6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3B9AE8CC-9D39-4076-AB18-3EDC192A384A}" type="slidenum">
              <a:rPr lang="zh-TW" altLang="en-US" smtClean="0"/>
              <a:t>‹#›</a:t>
            </a:fld>
            <a:endParaRPr lang="zh-TW" altLang="en-US"/>
          </a:p>
        </p:txBody>
      </p:sp>
    </p:spTree>
    <p:extLst>
      <p:ext uri="{BB962C8B-B14F-4D97-AF65-F5344CB8AC3E}">
        <p14:creationId xmlns:p14="http://schemas.microsoft.com/office/powerpoint/2010/main" val="3189526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88B5C698-8322-4A71-9C81-AEDF9B608AC6}" type="datetimeFigureOut">
              <a:rPr lang="zh-TW" altLang="en-US" smtClean="0"/>
              <a:t>2018/1/6</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3B9AE8CC-9D39-4076-AB18-3EDC192A384A}" type="slidenum">
              <a:rPr lang="zh-TW" altLang="en-US" smtClean="0"/>
              <a:t>‹#›</a:t>
            </a:fld>
            <a:endParaRPr lang="zh-TW" altLang="en-US"/>
          </a:p>
        </p:txBody>
      </p:sp>
    </p:spTree>
    <p:extLst>
      <p:ext uri="{BB962C8B-B14F-4D97-AF65-F5344CB8AC3E}">
        <p14:creationId xmlns:p14="http://schemas.microsoft.com/office/powerpoint/2010/main" val="1819798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88B5C698-8322-4A71-9C81-AEDF9B608AC6}" type="datetimeFigureOut">
              <a:rPr lang="zh-TW" altLang="en-US" smtClean="0"/>
              <a:t>2018/1/6</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3B9AE8CC-9D39-4076-AB18-3EDC192A384A}" type="slidenum">
              <a:rPr lang="zh-TW" altLang="en-US" smtClean="0"/>
              <a:t>‹#›</a:t>
            </a:fld>
            <a:endParaRPr lang="zh-TW" altLang="en-US"/>
          </a:p>
        </p:txBody>
      </p:sp>
    </p:spTree>
    <p:extLst>
      <p:ext uri="{BB962C8B-B14F-4D97-AF65-F5344CB8AC3E}">
        <p14:creationId xmlns:p14="http://schemas.microsoft.com/office/powerpoint/2010/main" val="2215993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8B5C698-8322-4A71-9C81-AEDF9B608AC6}" type="datetimeFigureOut">
              <a:rPr lang="zh-TW" altLang="en-US" smtClean="0"/>
              <a:t>2018/1/6</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3B9AE8CC-9D39-4076-AB18-3EDC192A384A}" type="slidenum">
              <a:rPr lang="zh-TW" altLang="en-US" smtClean="0"/>
              <a:t>‹#›</a:t>
            </a:fld>
            <a:endParaRPr lang="zh-TW" altLang="en-US"/>
          </a:p>
        </p:txBody>
      </p:sp>
    </p:spTree>
    <p:extLst>
      <p:ext uri="{BB962C8B-B14F-4D97-AF65-F5344CB8AC3E}">
        <p14:creationId xmlns:p14="http://schemas.microsoft.com/office/powerpoint/2010/main" val="1483229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88B5C698-8322-4A71-9C81-AEDF9B608AC6}" type="datetimeFigureOut">
              <a:rPr lang="zh-TW" altLang="en-US" smtClean="0"/>
              <a:t>2018/1/6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3B9AE8CC-9D39-4076-AB18-3EDC192A384A}" type="slidenum">
              <a:rPr lang="zh-TW" altLang="en-US" smtClean="0"/>
              <a:t>‹#›</a:t>
            </a:fld>
            <a:endParaRPr lang="zh-TW" altLang="en-US"/>
          </a:p>
        </p:txBody>
      </p:sp>
    </p:spTree>
    <p:extLst>
      <p:ext uri="{BB962C8B-B14F-4D97-AF65-F5344CB8AC3E}">
        <p14:creationId xmlns:p14="http://schemas.microsoft.com/office/powerpoint/2010/main" val="532804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88B5C698-8322-4A71-9C81-AEDF9B608AC6}" type="datetimeFigureOut">
              <a:rPr lang="zh-TW" altLang="en-US" smtClean="0"/>
              <a:t>2018/1/6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3B9AE8CC-9D39-4076-AB18-3EDC192A384A}" type="slidenum">
              <a:rPr lang="zh-TW" altLang="en-US" smtClean="0"/>
              <a:t>‹#›</a:t>
            </a:fld>
            <a:endParaRPr lang="zh-TW" altLang="en-US"/>
          </a:p>
        </p:txBody>
      </p:sp>
    </p:spTree>
    <p:extLst>
      <p:ext uri="{BB962C8B-B14F-4D97-AF65-F5344CB8AC3E}">
        <p14:creationId xmlns:p14="http://schemas.microsoft.com/office/powerpoint/2010/main" val="3779879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B5C698-8322-4A71-9C81-AEDF9B608AC6}" type="datetimeFigureOut">
              <a:rPr lang="zh-TW" altLang="en-US" smtClean="0"/>
              <a:t>2018/1/6</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AE8CC-9D39-4076-AB18-3EDC192A384A}" type="slidenum">
              <a:rPr lang="zh-TW" altLang="en-US" smtClean="0"/>
              <a:t>‹#›</a:t>
            </a:fld>
            <a:endParaRPr lang="zh-TW" altLang="en-US"/>
          </a:p>
        </p:txBody>
      </p:sp>
    </p:spTree>
    <p:extLst>
      <p:ext uri="{BB962C8B-B14F-4D97-AF65-F5344CB8AC3E}">
        <p14:creationId xmlns:p14="http://schemas.microsoft.com/office/powerpoint/2010/main" val="153110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4.png"/><Relationship Id="rId18" Type="http://schemas.openxmlformats.org/officeDocument/2006/relationships/slide" Target="slide7.xml"/><Relationship Id="rId26" Type="http://schemas.openxmlformats.org/officeDocument/2006/relationships/image" Target="../media/image9.png"/><Relationship Id="rId39" Type="http://schemas.openxmlformats.org/officeDocument/2006/relationships/slide" Target="slide10.xml"/><Relationship Id="rId21" Type="http://schemas.openxmlformats.org/officeDocument/2006/relationships/slide" Target="slide12.xml"/><Relationship Id="rId34" Type="http://schemas.openxmlformats.org/officeDocument/2006/relationships/image" Target="../media/image11.png"/><Relationship Id="rId42" Type="http://schemas.openxmlformats.org/officeDocument/2006/relationships/slide" Target="slide23.xml"/><Relationship Id="rId47" Type="http://schemas.openxmlformats.org/officeDocument/2006/relationships/image" Target="../media/image16.png"/><Relationship Id="rId50" Type="http://schemas.openxmlformats.org/officeDocument/2006/relationships/image" Target="../media/image17.png"/><Relationship Id="rId55" Type="http://schemas.openxmlformats.org/officeDocument/2006/relationships/image" Target="../media/image18.png"/><Relationship Id="rId63" Type="http://schemas.openxmlformats.org/officeDocument/2006/relationships/slide" Target="slide8.xml"/><Relationship Id="rId7" Type="http://schemas.openxmlformats.org/officeDocument/2006/relationships/image" Target="../media/image2.png"/><Relationship Id="rId2" Type="http://schemas.openxmlformats.org/officeDocument/2006/relationships/image" Target="../media/image1.png"/><Relationship Id="rId16" Type="http://schemas.openxmlformats.org/officeDocument/2006/relationships/image" Target="../media/image5.png"/><Relationship Id="rId29"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slide" Target="slide3.xml"/><Relationship Id="rId11" Type="http://schemas.openxmlformats.org/officeDocument/2006/relationships/image" Target="../media/image4.png"/><Relationship Id="rId24" Type="http://schemas.openxmlformats.org/officeDocument/2006/relationships/slide" Target="slide13.xml"/><Relationship Id="rId32" Type="http://schemas.openxmlformats.org/officeDocument/2006/relationships/image" Target="../media/image11.png"/><Relationship Id="rId37" Type="http://schemas.openxmlformats.org/officeDocument/2006/relationships/image" Target="../media/image12.png"/><Relationship Id="rId40" Type="http://schemas.openxmlformats.org/officeDocument/2006/relationships/image" Target="../media/image13.png"/><Relationship Id="rId45" Type="http://schemas.openxmlformats.org/officeDocument/2006/relationships/slide" Target="slide19.xml"/><Relationship Id="rId53" Type="http://schemas.openxmlformats.org/officeDocument/2006/relationships/image" Target="../media/image18.png"/><Relationship Id="rId58" Type="http://schemas.openxmlformats.org/officeDocument/2006/relationships/image" Target="../media/image19.png"/><Relationship Id="rId66" Type="http://schemas.openxmlformats.org/officeDocument/2006/relationships/slide" Target="slide35.xml"/><Relationship Id="rId5" Type="http://schemas.openxmlformats.org/officeDocument/2006/relationships/image" Target="../media/image2.png"/><Relationship Id="rId15" Type="http://schemas.openxmlformats.org/officeDocument/2006/relationships/slide" Target="slide4.xml"/><Relationship Id="rId23" Type="http://schemas.openxmlformats.org/officeDocument/2006/relationships/image" Target="../media/image8.png"/><Relationship Id="rId28" Type="http://schemas.openxmlformats.org/officeDocument/2006/relationships/image" Target="../media/image9.png"/><Relationship Id="rId36" Type="http://schemas.openxmlformats.org/officeDocument/2006/relationships/slide" Target="slide16.xml"/><Relationship Id="rId49" Type="http://schemas.openxmlformats.org/officeDocument/2006/relationships/image" Target="../media/image16.png"/><Relationship Id="rId57" Type="http://schemas.openxmlformats.org/officeDocument/2006/relationships/slide" Target="slide28.xml"/><Relationship Id="rId61" Type="http://schemas.openxmlformats.org/officeDocument/2006/relationships/image" Target="../media/image20.png"/><Relationship Id="rId10" Type="http://schemas.openxmlformats.org/officeDocument/2006/relationships/image" Target="../media/image3.png"/><Relationship Id="rId19" Type="http://schemas.openxmlformats.org/officeDocument/2006/relationships/image" Target="../media/image6.png"/><Relationship Id="rId31" Type="http://schemas.openxmlformats.org/officeDocument/2006/relationships/image" Target="../media/image10.png"/><Relationship Id="rId44" Type="http://schemas.openxmlformats.org/officeDocument/2006/relationships/image" Target="../media/image15.png"/><Relationship Id="rId52" Type="http://schemas.openxmlformats.org/officeDocument/2006/relationships/image" Target="../media/image17.png"/><Relationship Id="rId60" Type="http://schemas.openxmlformats.org/officeDocument/2006/relationships/slide" Target="slide34.xml"/><Relationship Id="rId65" Type="http://schemas.openxmlformats.org/officeDocument/2006/relationships/image" Target="../media/image22.png"/><Relationship Id="rId4" Type="http://schemas.openxmlformats.org/officeDocument/2006/relationships/image" Target="../media/image1.png"/><Relationship Id="rId9" Type="http://schemas.openxmlformats.org/officeDocument/2006/relationships/slide" Target="slide5.xml"/><Relationship Id="rId14" Type="http://schemas.openxmlformats.org/officeDocument/2006/relationships/image" Target="../media/image5.png"/><Relationship Id="rId22" Type="http://schemas.openxmlformats.org/officeDocument/2006/relationships/image" Target="../media/image7.png"/><Relationship Id="rId27" Type="http://schemas.openxmlformats.org/officeDocument/2006/relationships/slide" Target="slide18.xml"/><Relationship Id="rId30" Type="http://schemas.openxmlformats.org/officeDocument/2006/relationships/slide" Target="slide20.xml"/><Relationship Id="rId35" Type="http://schemas.openxmlformats.org/officeDocument/2006/relationships/image" Target="../media/image12.png"/><Relationship Id="rId43" Type="http://schemas.openxmlformats.org/officeDocument/2006/relationships/image" Target="../media/image14.png"/><Relationship Id="rId48" Type="http://schemas.openxmlformats.org/officeDocument/2006/relationships/slide" Target="slide33.xml"/><Relationship Id="rId56" Type="http://schemas.openxmlformats.org/officeDocument/2006/relationships/image" Target="../media/image19.png"/><Relationship Id="rId64" Type="http://schemas.openxmlformats.org/officeDocument/2006/relationships/image" Target="../media/image21.png"/><Relationship Id="rId8" Type="http://schemas.openxmlformats.org/officeDocument/2006/relationships/image" Target="../media/image3.png"/><Relationship Id="rId51" Type="http://schemas.openxmlformats.org/officeDocument/2006/relationships/slide" Target="slide21.xml"/><Relationship Id="rId3" Type="http://schemas.openxmlformats.org/officeDocument/2006/relationships/slide" Target="slide2.xml"/><Relationship Id="rId12" Type="http://schemas.openxmlformats.org/officeDocument/2006/relationships/slide" Target="slide6.xml"/><Relationship Id="rId17" Type="http://schemas.openxmlformats.org/officeDocument/2006/relationships/image" Target="../media/image6.png"/><Relationship Id="rId25" Type="http://schemas.openxmlformats.org/officeDocument/2006/relationships/image" Target="../media/image8.png"/><Relationship Id="rId33" Type="http://schemas.openxmlformats.org/officeDocument/2006/relationships/slide" Target="slide15.xml"/><Relationship Id="rId38" Type="http://schemas.openxmlformats.org/officeDocument/2006/relationships/image" Target="../media/image13.png"/><Relationship Id="rId46" Type="http://schemas.openxmlformats.org/officeDocument/2006/relationships/image" Target="../media/image15.png"/><Relationship Id="rId59" Type="http://schemas.openxmlformats.org/officeDocument/2006/relationships/image" Target="../media/image20.png"/><Relationship Id="rId67" Type="http://schemas.openxmlformats.org/officeDocument/2006/relationships/image" Target="../media/image22.png"/><Relationship Id="rId20" Type="http://schemas.openxmlformats.org/officeDocument/2006/relationships/image" Target="../media/image7.png"/><Relationship Id="rId41" Type="http://schemas.openxmlformats.org/officeDocument/2006/relationships/image" Target="../media/image14.png"/><Relationship Id="rId54" Type="http://schemas.openxmlformats.org/officeDocument/2006/relationships/slide" Target="slide11.xml"/><Relationship Id="rId62" Type="http://schemas.openxmlformats.org/officeDocument/2006/relationships/image" Target="../media/image21.png"/></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59674"/>
            <a:ext cx="9144000" cy="678725"/>
          </a:xfrm>
        </p:spPr>
        <p:txBody>
          <a:bodyPr>
            <a:normAutofit fontScale="90000"/>
          </a:bodyPr>
          <a:lstStyle/>
          <a:p>
            <a:r>
              <a:rPr lang="en-US" altLang="zh-TW" b="1" dirty="0"/>
              <a:t>Glossary</a:t>
            </a:r>
            <a:endParaRPr lang="zh-TW" altLang="en-US" b="1" dirty="0"/>
          </a:p>
        </p:txBody>
      </p:sp>
      <p:sp>
        <p:nvSpPr>
          <p:cNvPr id="4" name="矩形 3"/>
          <p:cNvSpPr/>
          <p:nvPr/>
        </p:nvSpPr>
        <p:spPr>
          <a:xfrm>
            <a:off x="1494301" y="967207"/>
            <a:ext cx="697627"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溝通</a:t>
            </a:r>
          </a:p>
        </p:txBody>
      </p:sp>
      <p:sp>
        <p:nvSpPr>
          <p:cNvPr id="5" name="矩形 4"/>
          <p:cNvSpPr/>
          <p:nvPr/>
        </p:nvSpPr>
        <p:spPr>
          <a:xfrm>
            <a:off x="1466215" y="2289996"/>
            <a:ext cx="697627"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估算</a:t>
            </a:r>
          </a:p>
        </p:txBody>
      </p:sp>
      <p:sp>
        <p:nvSpPr>
          <p:cNvPr id="6" name="矩形 5"/>
          <p:cNvSpPr/>
          <p:nvPr/>
        </p:nvSpPr>
        <p:spPr>
          <a:xfrm>
            <a:off x="1408082" y="3629204"/>
            <a:ext cx="954107"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薩提爾</a:t>
            </a:r>
          </a:p>
        </p:txBody>
      </p:sp>
      <p:sp>
        <p:nvSpPr>
          <p:cNvPr id="7" name="矩形 6"/>
          <p:cNvSpPr/>
          <p:nvPr/>
        </p:nvSpPr>
        <p:spPr>
          <a:xfrm>
            <a:off x="10332701" y="1019256"/>
            <a:ext cx="1210588"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不確定性</a:t>
            </a:r>
          </a:p>
        </p:txBody>
      </p:sp>
      <p:sp>
        <p:nvSpPr>
          <p:cNvPr id="8" name="矩形 7"/>
          <p:cNvSpPr/>
          <p:nvPr/>
        </p:nvSpPr>
        <p:spPr>
          <a:xfrm>
            <a:off x="3380390" y="2283550"/>
            <a:ext cx="1210588"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真正學到</a:t>
            </a:r>
          </a:p>
        </p:txBody>
      </p:sp>
      <p:sp>
        <p:nvSpPr>
          <p:cNvPr id="9" name="矩形 8"/>
          <p:cNvSpPr/>
          <p:nvPr/>
        </p:nvSpPr>
        <p:spPr>
          <a:xfrm>
            <a:off x="3596953" y="967207"/>
            <a:ext cx="697627"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知識</a:t>
            </a:r>
          </a:p>
        </p:txBody>
      </p:sp>
      <p:sp>
        <p:nvSpPr>
          <p:cNvPr id="10" name="矩形 9"/>
          <p:cNvSpPr/>
          <p:nvPr/>
        </p:nvSpPr>
        <p:spPr>
          <a:xfrm>
            <a:off x="10599586" y="5249643"/>
            <a:ext cx="697627"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需求</a:t>
            </a:r>
          </a:p>
        </p:txBody>
      </p:sp>
      <p:sp>
        <p:nvSpPr>
          <p:cNvPr id="14" name="矩形 13"/>
          <p:cNvSpPr/>
          <p:nvPr/>
        </p:nvSpPr>
        <p:spPr>
          <a:xfrm>
            <a:off x="3439801" y="3777960"/>
            <a:ext cx="1210588"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真正看板</a:t>
            </a:r>
            <a:endParaRPr lang="zh-TW" altLang="en-US" sz="2000" b="1" dirty="0"/>
          </a:p>
        </p:txBody>
      </p:sp>
      <p:sp>
        <p:nvSpPr>
          <p:cNvPr id="15" name="矩形 14"/>
          <p:cNvSpPr/>
          <p:nvPr/>
        </p:nvSpPr>
        <p:spPr>
          <a:xfrm>
            <a:off x="1240837" y="5249643"/>
            <a:ext cx="1210588"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族群分析</a:t>
            </a:r>
            <a:endParaRPr lang="zh-TW" altLang="en-US" sz="2000" b="1" dirty="0"/>
          </a:p>
        </p:txBody>
      </p:sp>
      <p:sp>
        <p:nvSpPr>
          <p:cNvPr id="16" name="矩形 15"/>
          <p:cNvSpPr/>
          <p:nvPr/>
        </p:nvSpPr>
        <p:spPr>
          <a:xfrm>
            <a:off x="5681919" y="955004"/>
            <a:ext cx="1210588"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真實世界</a:t>
            </a:r>
            <a:endParaRPr lang="zh-TW" altLang="en-US" sz="2000" b="1" dirty="0"/>
          </a:p>
        </p:txBody>
      </p:sp>
      <p:sp>
        <p:nvSpPr>
          <p:cNvPr id="17" name="矩形 16"/>
          <p:cNvSpPr/>
          <p:nvPr/>
        </p:nvSpPr>
        <p:spPr>
          <a:xfrm>
            <a:off x="5681919" y="2289996"/>
            <a:ext cx="1210588"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計畫會議</a:t>
            </a:r>
            <a:endParaRPr lang="zh-TW" altLang="en-US" sz="2000" b="1" dirty="0"/>
          </a:p>
        </p:txBody>
      </p:sp>
      <p:sp>
        <p:nvSpPr>
          <p:cNvPr id="18" name="矩形 17"/>
          <p:cNvSpPr/>
          <p:nvPr/>
        </p:nvSpPr>
        <p:spPr>
          <a:xfrm>
            <a:off x="3386769" y="5249643"/>
            <a:ext cx="1210588"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系統思維</a:t>
            </a:r>
            <a:endParaRPr lang="zh-TW" altLang="en-US" sz="2000" b="1" dirty="0"/>
          </a:p>
        </p:txBody>
      </p:sp>
      <p:sp>
        <p:nvSpPr>
          <p:cNvPr id="19" name="矩形 18"/>
          <p:cNvSpPr/>
          <p:nvPr/>
        </p:nvSpPr>
        <p:spPr>
          <a:xfrm>
            <a:off x="5681919" y="3777960"/>
            <a:ext cx="1569917" cy="400110"/>
          </a:xfrm>
          <a:prstGeom prst="rect">
            <a:avLst/>
          </a:prstGeom>
        </p:spPr>
        <p:txBody>
          <a:bodyPr wrap="none">
            <a:spAutoFit/>
          </a:bodyPr>
          <a:lstStyle/>
          <a:p>
            <a:r>
              <a:rPr lang="en-US" altLang="zh-TW" sz="2000" b="1" dirty="0">
                <a:latin typeface="微軟正黑體" panose="020B0604030504040204" pitchFamily="34" charset="-120"/>
                <a:ea typeface="微軟正黑體" panose="020B0604030504040204" pitchFamily="34" charset="-120"/>
              </a:rPr>
              <a:t>Review</a:t>
            </a:r>
            <a:r>
              <a:rPr lang="zh-TW" altLang="en-US" sz="2000" b="1" dirty="0">
                <a:latin typeface="微軟正黑體" panose="020B0604030504040204" pitchFamily="34" charset="-120"/>
                <a:ea typeface="微軟正黑體" panose="020B0604030504040204" pitchFamily="34" charset="-120"/>
              </a:rPr>
              <a:t>會議</a:t>
            </a:r>
            <a:endParaRPr lang="zh-TW" altLang="en-US" sz="2000" b="1" dirty="0"/>
          </a:p>
        </p:txBody>
      </p:sp>
      <p:sp>
        <p:nvSpPr>
          <p:cNvPr id="20" name="矩形 19"/>
          <p:cNvSpPr/>
          <p:nvPr/>
        </p:nvSpPr>
        <p:spPr>
          <a:xfrm>
            <a:off x="5738850" y="5254146"/>
            <a:ext cx="1210588"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回顧會議</a:t>
            </a:r>
            <a:endParaRPr lang="zh-TW" altLang="en-US" sz="2000" b="1" dirty="0"/>
          </a:p>
        </p:txBody>
      </p:sp>
      <p:sp>
        <p:nvSpPr>
          <p:cNvPr id="21" name="矩形 20"/>
          <p:cNvSpPr/>
          <p:nvPr/>
        </p:nvSpPr>
        <p:spPr>
          <a:xfrm>
            <a:off x="7978690" y="999084"/>
            <a:ext cx="1467068"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需習型組織</a:t>
            </a:r>
            <a:endParaRPr lang="zh-TW" altLang="en-US" sz="2000" b="1" dirty="0"/>
          </a:p>
        </p:txBody>
      </p:sp>
      <p:sp>
        <p:nvSpPr>
          <p:cNvPr id="22" name="矩形 21"/>
          <p:cNvSpPr/>
          <p:nvPr/>
        </p:nvSpPr>
        <p:spPr>
          <a:xfrm>
            <a:off x="7964263" y="2310171"/>
            <a:ext cx="1369286" cy="400110"/>
          </a:xfrm>
          <a:prstGeom prst="rect">
            <a:avLst/>
          </a:prstGeom>
        </p:spPr>
        <p:txBody>
          <a:bodyPr wrap="none">
            <a:spAutoFit/>
          </a:bodyPr>
          <a:lstStyle/>
          <a:p>
            <a:r>
              <a:rPr lang="en-US" altLang="zh-TW" sz="2000" b="1" dirty="0">
                <a:latin typeface="微軟正黑體" panose="020B0604030504040204" pitchFamily="34" charset="-120"/>
                <a:ea typeface="微軟正黑體" panose="020B0604030504040204" pitchFamily="34" charset="-120"/>
              </a:rPr>
              <a:t>Q&amp;A</a:t>
            </a:r>
            <a:r>
              <a:rPr lang="zh-TW" altLang="en-US" sz="2000" b="1" dirty="0">
                <a:latin typeface="微軟正黑體" panose="020B0604030504040204" pitchFamily="34" charset="-120"/>
                <a:ea typeface="微軟正黑體" panose="020B0604030504040204" pitchFamily="34" charset="-120"/>
              </a:rPr>
              <a:t> 看板</a:t>
            </a:r>
            <a:endParaRPr lang="zh-TW" altLang="en-US" sz="2000" b="1" dirty="0"/>
          </a:p>
        </p:txBody>
      </p:sp>
      <p:sp>
        <p:nvSpPr>
          <p:cNvPr id="23" name="矩形 22"/>
          <p:cNvSpPr/>
          <p:nvPr/>
        </p:nvSpPr>
        <p:spPr>
          <a:xfrm>
            <a:off x="8027527" y="5233350"/>
            <a:ext cx="1467068"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累積流程圖</a:t>
            </a:r>
            <a:endParaRPr lang="zh-TW" altLang="en-US" sz="2000" b="1" dirty="0"/>
          </a:p>
        </p:txBody>
      </p:sp>
      <p:sp>
        <p:nvSpPr>
          <p:cNvPr id="24" name="矩形 23"/>
          <p:cNvSpPr/>
          <p:nvPr/>
        </p:nvSpPr>
        <p:spPr>
          <a:xfrm>
            <a:off x="10394027" y="3795973"/>
            <a:ext cx="1210588"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流程效能</a:t>
            </a:r>
            <a:endParaRPr lang="zh-TW" altLang="en-US" sz="2000" b="1" dirty="0"/>
          </a:p>
        </p:txBody>
      </p:sp>
      <p:sp>
        <p:nvSpPr>
          <p:cNvPr id="25" name="矩形 24">
            <a:extLst>
              <a:ext uri="{FF2B5EF4-FFF2-40B4-BE49-F238E27FC236}">
                <a16:creationId xmlns:a16="http://schemas.microsoft.com/office/drawing/2014/main" id="{743901B3-A243-4907-9B9E-88BC8AD140DA}"/>
              </a:ext>
            </a:extLst>
          </p:cNvPr>
          <p:cNvSpPr/>
          <p:nvPr/>
        </p:nvSpPr>
        <p:spPr>
          <a:xfrm>
            <a:off x="8043612" y="3777960"/>
            <a:ext cx="1210588"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開發速度</a:t>
            </a:r>
            <a:endParaRPr lang="zh-TW" altLang="en-US" sz="2000" b="1" dirty="0"/>
          </a:p>
        </p:txBody>
      </p:sp>
      <p:sp>
        <p:nvSpPr>
          <p:cNvPr id="3" name="矩形 2">
            <a:extLst>
              <a:ext uri="{FF2B5EF4-FFF2-40B4-BE49-F238E27FC236}">
                <a16:creationId xmlns:a16="http://schemas.microsoft.com/office/drawing/2014/main" id="{7E3BCA1D-D71A-41D3-BD24-A7DDFA70A2BE}"/>
              </a:ext>
            </a:extLst>
          </p:cNvPr>
          <p:cNvSpPr/>
          <p:nvPr/>
        </p:nvSpPr>
        <p:spPr>
          <a:xfrm>
            <a:off x="10223378" y="2359410"/>
            <a:ext cx="1467068"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學習的過程</a:t>
            </a:r>
            <a:endParaRPr lang="zh-TW" altLang="en-US" sz="2000" b="1" dirty="0"/>
          </a:p>
        </p:txBody>
      </p:sp>
      <mc:AlternateContent xmlns:mc="http://schemas.openxmlformats.org/markup-compatibility/2006" xmlns:pslz="http://schemas.microsoft.com/office/powerpoint/2016/slidezoom">
        <mc:Choice Requires="pslz">
          <p:graphicFrame>
            <p:nvGraphicFramePr>
              <p:cNvPr id="12" name="投影片縮放 11">
                <a:extLst>
                  <a:ext uri="{FF2B5EF4-FFF2-40B4-BE49-F238E27FC236}">
                    <a16:creationId xmlns:a16="http://schemas.microsoft.com/office/drawing/2014/main" id="{21E7A326-6D4C-40B7-985D-D422842F9A36}"/>
                  </a:ext>
                </a:extLst>
              </p:cNvPr>
              <p:cNvGraphicFramePr>
                <a:graphicFrameLocks noChangeAspect="1"/>
              </p:cNvGraphicFramePr>
              <p:nvPr>
                <p:extLst>
                  <p:ext uri="{D42A27DB-BD31-4B8C-83A1-F6EECF244321}">
                    <p14:modId xmlns:p14="http://schemas.microsoft.com/office/powerpoint/2010/main" val="2524812757"/>
                  </p:ext>
                </p:extLst>
              </p:nvPr>
            </p:nvGraphicFramePr>
            <p:xfrm>
              <a:off x="1095613" y="1359709"/>
              <a:ext cx="1495001" cy="840938"/>
            </p:xfrm>
            <a:graphic>
              <a:graphicData uri="http://schemas.microsoft.com/office/powerpoint/2016/slidezoom">
                <pslz:sldZm>
                  <pslz:sldZmObj sldId="257" cId="942506752">
                    <pslz:zmPr id="{DC036A4F-7199-4091-AFA0-E02D91BE05A6}" returnToParent="0" transitionDur="1000">
                      <p166:blipFill xmlns:p166="http://schemas.microsoft.com/office/powerpoint/2016/6/main">
                        <a:blip r:embed="rId2"/>
                        <a:stretch>
                          <a:fillRect/>
                        </a:stretch>
                      </p166:blipFill>
                      <p166:spPr xmlns:p166="http://schemas.microsoft.com/office/powerpoint/2016/6/main">
                        <a:xfrm>
                          <a:off x="0" y="0"/>
                          <a:ext cx="1495001" cy="840938"/>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12" name="投影片縮放 11">
                <a:hlinkClick r:id="rId3" action="ppaction://hlinksldjump"/>
                <a:extLst>
                  <a:ext uri="{FF2B5EF4-FFF2-40B4-BE49-F238E27FC236}">
                    <a16:creationId xmlns:a16="http://schemas.microsoft.com/office/drawing/2014/main" id="{21E7A326-6D4C-40B7-985D-D422842F9A36}"/>
                  </a:ext>
                </a:extLst>
              </p:cNvPr>
              <p:cNvPicPr>
                <a:picLocks noGrp="1" noRot="1" noChangeAspect="1" noMove="1" noResize="1" noEditPoints="1" noAdjustHandles="1" noChangeArrowheads="1" noChangeShapeType="1"/>
              </p:cNvPicPr>
              <p:nvPr/>
            </p:nvPicPr>
            <p:blipFill>
              <a:blip r:embed="rId4"/>
              <a:stretch>
                <a:fillRect/>
              </a:stretch>
            </p:blipFill>
            <p:spPr>
              <a:xfrm>
                <a:off x="1095613" y="1359709"/>
                <a:ext cx="1495001" cy="840938"/>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7" name="投影片縮放 26">
                <a:extLst>
                  <a:ext uri="{FF2B5EF4-FFF2-40B4-BE49-F238E27FC236}">
                    <a16:creationId xmlns:a16="http://schemas.microsoft.com/office/drawing/2014/main" id="{1E88A625-81DD-41CD-83CA-B278BB4ADFC3}"/>
                  </a:ext>
                </a:extLst>
              </p:cNvPr>
              <p:cNvGraphicFramePr>
                <a:graphicFrameLocks noChangeAspect="1"/>
              </p:cNvGraphicFramePr>
              <p:nvPr>
                <p:extLst>
                  <p:ext uri="{D42A27DB-BD31-4B8C-83A1-F6EECF244321}">
                    <p14:modId xmlns:p14="http://schemas.microsoft.com/office/powerpoint/2010/main" val="1801136243"/>
                  </p:ext>
                </p:extLst>
              </p:nvPr>
            </p:nvGraphicFramePr>
            <p:xfrm>
              <a:off x="1095613" y="2659282"/>
              <a:ext cx="1495001" cy="840938"/>
            </p:xfrm>
            <a:graphic>
              <a:graphicData uri="http://schemas.microsoft.com/office/powerpoint/2016/slidezoom">
                <pslz:sldZm>
                  <pslz:sldZmObj sldId="258" cId="592077210">
                    <pslz:zmPr id="{E0168272-79BC-4109-BCBE-1628E67299E1}" returnToParent="0" transitionDur="1000">
                      <p166:blipFill xmlns:p166="http://schemas.microsoft.com/office/powerpoint/2016/6/main">
                        <a:blip r:embed="rId5"/>
                        <a:stretch>
                          <a:fillRect/>
                        </a:stretch>
                      </p166:blipFill>
                      <p166:spPr xmlns:p166="http://schemas.microsoft.com/office/powerpoint/2016/6/main">
                        <a:xfrm>
                          <a:off x="0" y="0"/>
                          <a:ext cx="1495001" cy="840938"/>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27" name="投影片縮放 26">
                <a:hlinkClick r:id="rId6" action="ppaction://hlinksldjump"/>
                <a:extLst>
                  <a:ext uri="{FF2B5EF4-FFF2-40B4-BE49-F238E27FC236}">
                    <a16:creationId xmlns:a16="http://schemas.microsoft.com/office/drawing/2014/main" id="{1E88A625-81DD-41CD-83CA-B278BB4ADFC3}"/>
                  </a:ext>
                </a:extLst>
              </p:cNvPr>
              <p:cNvPicPr>
                <a:picLocks noGrp="1" noRot="1" noChangeAspect="1" noMove="1" noResize="1" noEditPoints="1" noAdjustHandles="1" noChangeArrowheads="1" noChangeShapeType="1"/>
              </p:cNvPicPr>
              <p:nvPr/>
            </p:nvPicPr>
            <p:blipFill>
              <a:blip r:embed="rId7"/>
              <a:stretch>
                <a:fillRect/>
              </a:stretch>
            </p:blipFill>
            <p:spPr>
              <a:xfrm>
                <a:off x="1095613" y="2659282"/>
                <a:ext cx="1495001" cy="840938"/>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9" name="投影片縮放 28">
                <a:extLst>
                  <a:ext uri="{FF2B5EF4-FFF2-40B4-BE49-F238E27FC236}">
                    <a16:creationId xmlns:a16="http://schemas.microsoft.com/office/drawing/2014/main" id="{E910A185-392E-41CC-B567-5B5634F84259}"/>
                  </a:ext>
                </a:extLst>
              </p:cNvPr>
              <p:cNvGraphicFramePr>
                <a:graphicFrameLocks noChangeAspect="1"/>
              </p:cNvGraphicFramePr>
              <p:nvPr>
                <p:extLst>
                  <p:ext uri="{D42A27DB-BD31-4B8C-83A1-F6EECF244321}">
                    <p14:modId xmlns:p14="http://schemas.microsoft.com/office/powerpoint/2010/main" val="2821772763"/>
                  </p:ext>
                </p:extLst>
              </p:nvPr>
            </p:nvGraphicFramePr>
            <p:xfrm>
              <a:off x="3238183" y="2659282"/>
              <a:ext cx="1495002" cy="840938"/>
            </p:xfrm>
            <a:graphic>
              <a:graphicData uri="http://schemas.microsoft.com/office/powerpoint/2016/slidezoom">
                <pslz:sldZm>
                  <pslz:sldZmObj sldId="260" cId="1295944727">
                    <pslz:zmPr id="{96ADE8E3-1A79-4CC0-A596-C513B98DF47A}" returnToParent="0" transitionDur="1000">
                      <p166:blipFill xmlns:p166="http://schemas.microsoft.com/office/powerpoint/2016/6/main">
                        <a:blip r:embed="rId8"/>
                        <a:stretch>
                          <a:fillRect/>
                        </a:stretch>
                      </p166:blipFill>
                      <p166:spPr xmlns:p166="http://schemas.microsoft.com/office/powerpoint/2016/6/main">
                        <a:xfrm>
                          <a:off x="0" y="0"/>
                          <a:ext cx="1495002" cy="840938"/>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29" name="投影片縮放 28">
                <a:hlinkClick r:id="rId9" action="ppaction://hlinksldjump"/>
                <a:extLst>
                  <a:ext uri="{FF2B5EF4-FFF2-40B4-BE49-F238E27FC236}">
                    <a16:creationId xmlns:a16="http://schemas.microsoft.com/office/drawing/2014/main" id="{E910A185-392E-41CC-B567-5B5634F84259}"/>
                  </a:ext>
                </a:extLst>
              </p:cNvPr>
              <p:cNvPicPr>
                <a:picLocks noGrp="1" noRot="1" noChangeAspect="1" noMove="1" noResize="1" noEditPoints="1" noAdjustHandles="1" noChangeArrowheads="1" noChangeShapeType="1"/>
              </p:cNvPicPr>
              <p:nvPr/>
            </p:nvPicPr>
            <p:blipFill>
              <a:blip r:embed="rId10"/>
              <a:stretch>
                <a:fillRect/>
              </a:stretch>
            </p:blipFill>
            <p:spPr>
              <a:xfrm>
                <a:off x="3238183" y="2659282"/>
                <a:ext cx="1495002" cy="840938"/>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31" name="投影片縮放 30">
                <a:extLst>
                  <a:ext uri="{FF2B5EF4-FFF2-40B4-BE49-F238E27FC236}">
                    <a16:creationId xmlns:a16="http://schemas.microsoft.com/office/drawing/2014/main" id="{6D4EB1A5-CDD7-439E-B479-E0BB82E660D6}"/>
                  </a:ext>
                </a:extLst>
              </p:cNvPr>
              <p:cNvGraphicFramePr>
                <a:graphicFrameLocks noChangeAspect="1"/>
              </p:cNvGraphicFramePr>
              <p:nvPr>
                <p:extLst>
                  <p:ext uri="{D42A27DB-BD31-4B8C-83A1-F6EECF244321}">
                    <p14:modId xmlns:p14="http://schemas.microsoft.com/office/powerpoint/2010/main" val="999653931"/>
                  </p:ext>
                </p:extLst>
              </p:nvPr>
            </p:nvGraphicFramePr>
            <p:xfrm>
              <a:off x="3238182" y="1359709"/>
              <a:ext cx="1511815" cy="850396"/>
            </p:xfrm>
            <a:graphic>
              <a:graphicData uri="http://schemas.microsoft.com/office/powerpoint/2016/slidezoom">
                <pslz:sldZm>
                  <pslz:sldZmObj sldId="262" cId="647390797">
                    <pslz:zmPr id="{36311B88-84B3-4ED8-A2EE-C2BBF68003A0}" returnToParent="0" transitionDur="1000">
                      <p166:blipFill xmlns:p166="http://schemas.microsoft.com/office/powerpoint/2016/6/main">
                        <a:blip r:embed="rId11"/>
                        <a:stretch>
                          <a:fillRect/>
                        </a:stretch>
                      </p166:blipFill>
                      <p166:spPr xmlns:p166="http://schemas.microsoft.com/office/powerpoint/2016/6/main">
                        <a:xfrm>
                          <a:off x="0" y="0"/>
                          <a:ext cx="1511815" cy="850396"/>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31" name="投影片縮放 30">
                <a:hlinkClick r:id="rId12" action="ppaction://hlinksldjump"/>
                <a:extLst>
                  <a:ext uri="{FF2B5EF4-FFF2-40B4-BE49-F238E27FC236}">
                    <a16:creationId xmlns:a16="http://schemas.microsoft.com/office/drawing/2014/main" id="{6D4EB1A5-CDD7-439E-B479-E0BB82E660D6}"/>
                  </a:ext>
                </a:extLst>
              </p:cNvPr>
              <p:cNvPicPr>
                <a:picLocks noGrp="1" noRot="1" noChangeAspect="1" noMove="1" noResize="1" noEditPoints="1" noAdjustHandles="1" noChangeArrowheads="1" noChangeShapeType="1"/>
              </p:cNvPicPr>
              <p:nvPr/>
            </p:nvPicPr>
            <p:blipFill>
              <a:blip r:embed="rId13"/>
              <a:stretch>
                <a:fillRect/>
              </a:stretch>
            </p:blipFill>
            <p:spPr>
              <a:xfrm>
                <a:off x="3238182" y="1359709"/>
                <a:ext cx="1511815" cy="850396"/>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33" name="投影片縮放 32">
                <a:extLst>
                  <a:ext uri="{FF2B5EF4-FFF2-40B4-BE49-F238E27FC236}">
                    <a16:creationId xmlns:a16="http://schemas.microsoft.com/office/drawing/2014/main" id="{15868ACF-C059-4C31-89F5-7FAA72A82293}"/>
                  </a:ext>
                </a:extLst>
              </p:cNvPr>
              <p:cNvGraphicFramePr>
                <a:graphicFrameLocks noChangeAspect="1"/>
              </p:cNvGraphicFramePr>
              <p:nvPr>
                <p:extLst>
                  <p:ext uri="{D42A27DB-BD31-4B8C-83A1-F6EECF244321}">
                    <p14:modId xmlns:p14="http://schemas.microsoft.com/office/powerpoint/2010/main" val="2334302973"/>
                  </p:ext>
                </p:extLst>
              </p:nvPr>
            </p:nvGraphicFramePr>
            <p:xfrm>
              <a:off x="1032693" y="4066081"/>
              <a:ext cx="1620839" cy="911722"/>
            </p:xfrm>
            <a:graphic>
              <a:graphicData uri="http://schemas.microsoft.com/office/powerpoint/2016/slidezoom">
                <pslz:sldZm>
                  <pslz:sldZmObj sldId="259" cId="2873704392">
                    <pslz:zmPr id="{62E0306C-CD5B-4C75-88DA-49E154EE5C9E}" returnToParent="0" transitionDur="1000">
                      <p166:blipFill xmlns:p166="http://schemas.microsoft.com/office/powerpoint/2016/6/main">
                        <a:blip r:embed="rId14"/>
                        <a:stretch>
                          <a:fillRect/>
                        </a:stretch>
                      </p166:blipFill>
                      <p166:spPr xmlns:p166="http://schemas.microsoft.com/office/powerpoint/2016/6/main">
                        <a:xfrm>
                          <a:off x="0" y="0"/>
                          <a:ext cx="1620839" cy="911722"/>
                        </a:xfrm>
                        <a:prstGeom prst="rect">
                          <a:avLst/>
                        </a:prstGeom>
                        <a:ln w="3175">
                          <a:solidFill>
                            <a:prstClr val="ltGray"/>
                          </a:solidFill>
                        </a:ln>
                      </p166:spPr>
                    </pslz:zmPr>
                  </pslz:sldZmObj>
                </pslz:sldZm>
              </a:graphicData>
            </a:graphic>
          </p:graphicFrame>
        </mc:Choice>
        <mc:Fallback xmlns="">
          <p:pic>
            <p:nvPicPr>
              <p:cNvPr id="33" name="投影片縮放 32">
                <a:hlinkClick r:id="rId15" action="ppaction://hlinksldjump"/>
                <a:extLst>
                  <a:ext uri="{FF2B5EF4-FFF2-40B4-BE49-F238E27FC236}">
                    <a16:creationId xmlns:a16="http://schemas.microsoft.com/office/drawing/2014/main" id="{15868ACF-C059-4C31-89F5-7FAA72A82293}"/>
                  </a:ext>
                </a:extLst>
              </p:cNvPr>
              <p:cNvPicPr>
                <a:picLocks noGrp="1" noRot="1" noChangeAspect="1" noMove="1" noResize="1" noEditPoints="1" noAdjustHandles="1" noChangeArrowheads="1" noChangeShapeType="1"/>
              </p:cNvPicPr>
              <p:nvPr/>
            </p:nvPicPr>
            <p:blipFill>
              <a:blip r:embed="rId16"/>
              <a:stretch>
                <a:fillRect/>
              </a:stretch>
            </p:blipFill>
            <p:spPr>
              <a:xfrm>
                <a:off x="1032693" y="4066081"/>
                <a:ext cx="1620839" cy="91172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5" name="投影片縮放 34">
                <a:extLst>
                  <a:ext uri="{FF2B5EF4-FFF2-40B4-BE49-F238E27FC236}">
                    <a16:creationId xmlns:a16="http://schemas.microsoft.com/office/drawing/2014/main" id="{FC2C691D-2152-4861-BAAB-8EB8DAFDE1F5}"/>
                  </a:ext>
                </a:extLst>
              </p:cNvPr>
              <p:cNvGraphicFramePr>
                <a:graphicFrameLocks noChangeAspect="1"/>
              </p:cNvGraphicFramePr>
              <p:nvPr>
                <p:extLst>
                  <p:ext uri="{D42A27DB-BD31-4B8C-83A1-F6EECF244321}">
                    <p14:modId xmlns:p14="http://schemas.microsoft.com/office/powerpoint/2010/main" val="3000742525"/>
                  </p:ext>
                </p:extLst>
              </p:nvPr>
            </p:nvGraphicFramePr>
            <p:xfrm>
              <a:off x="10289791" y="1408302"/>
              <a:ext cx="1317218" cy="740935"/>
            </p:xfrm>
            <a:graphic>
              <a:graphicData uri="http://schemas.microsoft.com/office/powerpoint/2016/slidezoom">
                <pslz:sldZm>
                  <pslz:sldZmObj sldId="261" cId="423788560">
                    <pslz:zmPr id="{0EA4D4CB-17CE-48E3-8849-3E001955156B}" returnToParent="0" transitionDur="1000">
                      <p166:blipFill xmlns:p166="http://schemas.microsoft.com/office/powerpoint/2016/6/main">
                        <a:blip r:embed="rId17"/>
                        <a:stretch>
                          <a:fillRect/>
                        </a:stretch>
                      </p166:blipFill>
                      <p166:spPr xmlns:p166="http://schemas.microsoft.com/office/powerpoint/2016/6/main">
                        <a:xfrm>
                          <a:off x="0" y="0"/>
                          <a:ext cx="1317218" cy="740935"/>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35" name="投影片縮放 34">
                <a:hlinkClick r:id="rId18" action="ppaction://hlinksldjump"/>
                <a:extLst>
                  <a:ext uri="{FF2B5EF4-FFF2-40B4-BE49-F238E27FC236}">
                    <a16:creationId xmlns:a16="http://schemas.microsoft.com/office/drawing/2014/main" id="{FC2C691D-2152-4861-BAAB-8EB8DAFDE1F5}"/>
                  </a:ext>
                </a:extLst>
              </p:cNvPr>
              <p:cNvPicPr>
                <a:picLocks noGrp="1" noRot="1" noChangeAspect="1" noMove="1" noResize="1" noEditPoints="1" noAdjustHandles="1" noChangeArrowheads="1" noChangeShapeType="1"/>
              </p:cNvPicPr>
              <p:nvPr/>
            </p:nvPicPr>
            <p:blipFill>
              <a:blip r:embed="rId19"/>
              <a:stretch>
                <a:fillRect/>
              </a:stretch>
            </p:blipFill>
            <p:spPr>
              <a:xfrm>
                <a:off x="10289791" y="1408302"/>
                <a:ext cx="1317218" cy="740935"/>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37" name="投影片縮放 36">
                <a:extLst>
                  <a:ext uri="{FF2B5EF4-FFF2-40B4-BE49-F238E27FC236}">
                    <a16:creationId xmlns:a16="http://schemas.microsoft.com/office/drawing/2014/main" id="{B3F387D1-EAA5-4B5C-A071-851FF4F221DF}"/>
                  </a:ext>
                </a:extLst>
              </p:cNvPr>
              <p:cNvGraphicFramePr>
                <a:graphicFrameLocks noChangeAspect="1"/>
              </p:cNvGraphicFramePr>
              <p:nvPr>
                <p:extLst>
                  <p:ext uri="{D42A27DB-BD31-4B8C-83A1-F6EECF244321}">
                    <p14:modId xmlns:p14="http://schemas.microsoft.com/office/powerpoint/2010/main" val="217234613"/>
                  </p:ext>
                </p:extLst>
              </p:nvPr>
            </p:nvGraphicFramePr>
            <p:xfrm>
              <a:off x="5601222" y="1373266"/>
              <a:ext cx="1511815" cy="850396"/>
            </p:xfrm>
            <a:graphic>
              <a:graphicData uri="http://schemas.microsoft.com/office/powerpoint/2016/slidezoom">
                <pslz:sldZm>
                  <pslz:sldZmObj sldId="267" cId="593230254">
                    <pslz:zmPr id="{ACDFC638-86F9-4247-9F95-6F4C6C44ACEB}" returnToParent="0" transitionDur="1000">
                      <p166:blipFill xmlns:p166="http://schemas.microsoft.com/office/powerpoint/2016/6/main">
                        <a:blip r:embed="rId20"/>
                        <a:stretch>
                          <a:fillRect/>
                        </a:stretch>
                      </p166:blipFill>
                      <p166:spPr xmlns:p166="http://schemas.microsoft.com/office/powerpoint/2016/6/main">
                        <a:xfrm>
                          <a:off x="0" y="0"/>
                          <a:ext cx="1511815" cy="850396"/>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37" name="投影片縮放 36">
                <a:hlinkClick r:id="rId21" action="ppaction://hlinksldjump"/>
                <a:extLst>
                  <a:ext uri="{FF2B5EF4-FFF2-40B4-BE49-F238E27FC236}">
                    <a16:creationId xmlns:a16="http://schemas.microsoft.com/office/drawing/2014/main" id="{B3F387D1-EAA5-4B5C-A071-851FF4F221DF}"/>
                  </a:ext>
                </a:extLst>
              </p:cNvPr>
              <p:cNvPicPr>
                <a:picLocks noGrp="1" noRot="1" noChangeAspect="1" noMove="1" noResize="1" noEditPoints="1" noAdjustHandles="1" noChangeArrowheads="1" noChangeShapeType="1"/>
              </p:cNvPicPr>
              <p:nvPr/>
            </p:nvPicPr>
            <p:blipFill>
              <a:blip r:embed="rId22"/>
              <a:stretch>
                <a:fillRect/>
              </a:stretch>
            </p:blipFill>
            <p:spPr>
              <a:xfrm>
                <a:off x="5601222" y="1373266"/>
                <a:ext cx="1511815" cy="850396"/>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39" name="投影片縮放 38">
                <a:extLst>
                  <a:ext uri="{FF2B5EF4-FFF2-40B4-BE49-F238E27FC236}">
                    <a16:creationId xmlns:a16="http://schemas.microsoft.com/office/drawing/2014/main" id="{AFF95C08-788E-4A0F-BD72-3CF7DC80DC08}"/>
                  </a:ext>
                </a:extLst>
              </p:cNvPr>
              <p:cNvGraphicFramePr>
                <a:graphicFrameLocks noChangeAspect="1"/>
              </p:cNvGraphicFramePr>
              <p:nvPr>
                <p:extLst>
                  <p:ext uri="{D42A27DB-BD31-4B8C-83A1-F6EECF244321}">
                    <p14:modId xmlns:p14="http://schemas.microsoft.com/office/powerpoint/2010/main" val="3740025395"/>
                  </p:ext>
                </p:extLst>
              </p:nvPr>
            </p:nvGraphicFramePr>
            <p:xfrm>
              <a:off x="5601222" y="2690106"/>
              <a:ext cx="1533436" cy="862558"/>
            </p:xfrm>
            <a:graphic>
              <a:graphicData uri="http://schemas.microsoft.com/office/powerpoint/2016/slidezoom">
                <pslz:sldZm>
                  <pslz:sldZmObj sldId="268" cId="3173192885">
                    <pslz:zmPr id="{32A0E3A9-BD41-4D6D-99DD-FE1AC43E2A35}" returnToParent="0" transitionDur="1000">
                      <p166:blipFill xmlns:p166="http://schemas.microsoft.com/office/powerpoint/2016/6/main">
                        <a:blip r:embed="rId23"/>
                        <a:stretch>
                          <a:fillRect/>
                        </a:stretch>
                      </p166:blipFill>
                      <p166:spPr xmlns:p166="http://schemas.microsoft.com/office/powerpoint/2016/6/main">
                        <a:xfrm>
                          <a:off x="0" y="0"/>
                          <a:ext cx="1533436" cy="862558"/>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39" name="投影片縮放 38">
                <a:hlinkClick r:id="rId24" action="ppaction://hlinksldjump"/>
                <a:extLst>
                  <a:ext uri="{FF2B5EF4-FFF2-40B4-BE49-F238E27FC236}">
                    <a16:creationId xmlns:a16="http://schemas.microsoft.com/office/drawing/2014/main" id="{AFF95C08-788E-4A0F-BD72-3CF7DC80DC08}"/>
                  </a:ext>
                </a:extLst>
              </p:cNvPr>
              <p:cNvPicPr>
                <a:picLocks noGrp="1" noRot="1" noChangeAspect="1" noMove="1" noResize="1" noEditPoints="1" noAdjustHandles="1" noChangeArrowheads="1" noChangeShapeType="1"/>
              </p:cNvPicPr>
              <p:nvPr/>
            </p:nvPicPr>
            <p:blipFill>
              <a:blip r:embed="rId25"/>
              <a:stretch>
                <a:fillRect/>
              </a:stretch>
            </p:blipFill>
            <p:spPr>
              <a:xfrm>
                <a:off x="5601222" y="2690106"/>
                <a:ext cx="1533436" cy="862558"/>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41" name="投影片縮放 40">
                <a:extLst>
                  <a:ext uri="{FF2B5EF4-FFF2-40B4-BE49-F238E27FC236}">
                    <a16:creationId xmlns:a16="http://schemas.microsoft.com/office/drawing/2014/main" id="{162A17CD-92A6-45C4-B1BD-FEA8642D6CD8}"/>
                  </a:ext>
                </a:extLst>
              </p:cNvPr>
              <p:cNvGraphicFramePr>
                <a:graphicFrameLocks noChangeAspect="1"/>
              </p:cNvGraphicFramePr>
              <p:nvPr>
                <p:extLst>
                  <p:ext uri="{D42A27DB-BD31-4B8C-83A1-F6EECF244321}">
                    <p14:modId xmlns:p14="http://schemas.microsoft.com/office/powerpoint/2010/main" val="2227936109"/>
                  </p:ext>
                </p:extLst>
              </p:nvPr>
            </p:nvGraphicFramePr>
            <p:xfrm>
              <a:off x="8012272" y="1399194"/>
              <a:ext cx="1419059" cy="798221"/>
            </p:xfrm>
            <a:graphic>
              <a:graphicData uri="http://schemas.microsoft.com/office/powerpoint/2016/slidezoom">
                <pslz:sldZm>
                  <pslz:sldZmObj sldId="274" cId="3825155674">
                    <pslz:zmPr id="{CA56390D-8A15-45C4-8BC2-9D6D1F4A0636}" returnToParent="0" transitionDur="1000">
                      <p166:blipFill xmlns:p166="http://schemas.microsoft.com/office/powerpoint/2016/6/main">
                        <a:blip r:embed="rId26"/>
                        <a:stretch>
                          <a:fillRect/>
                        </a:stretch>
                      </p166:blipFill>
                      <p166:spPr xmlns:p166="http://schemas.microsoft.com/office/powerpoint/2016/6/main">
                        <a:xfrm>
                          <a:off x="0" y="0"/>
                          <a:ext cx="1419059" cy="798221"/>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41" name="投影片縮放 40">
                <a:hlinkClick r:id="rId27" action="ppaction://hlinksldjump"/>
                <a:extLst>
                  <a:ext uri="{FF2B5EF4-FFF2-40B4-BE49-F238E27FC236}">
                    <a16:creationId xmlns:a16="http://schemas.microsoft.com/office/drawing/2014/main" id="{162A17CD-92A6-45C4-B1BD-FEA8642D6CD8}"/>
                  </a:ext>
                </a:extLst>
              </p:cNvPr>
              <p:cNvPicPr>
                <a:picLocks noGrp="1" noRot="1" noChangeAspect="1" noMove="1" noResize="1" noEditPoints="1" noAdjustHandles="1" noChangeArrowheads="1" noChangeShapeType="1"/>
              </p:cNvPicPr>
              <p:nvPr/>
            </p:nvPicPr>
            <p:blipFill>
              <a:blip r:embed="rId28"/>
              <a:stretch>
                <a:fillRect/>
              </a:stretch>
            </p:blipFill>
            <p:spPr>
              <a:xfrm>
                <a:off x="8012272" y="1399194"/>
                <a:ext cx="1419059" cy="798221"/>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43" name="投影片縮放 42">
                <a:extLst>
                  <a:ext uri="{FF2B5EF4-FFF2-40B4-BE49-F238E27FC236}">
                    <a16:creationId xmlns:a16="http://schemas.microsoft.com/office/drawing/2014/main" id="{17E4B6C7-3137-43C7-9E91-4568C6D27913}"/>
                  </a:ext>
                </a:extLst>
              </p:cNvPr>
              <p:cNvGraphicFramePr>
                <a:graphicFrameLocks noChangeAspect="1"/>
              </p:cNvGraphicFramePr>
              <p:nvPr>
                <p:extLst>
                  <p:ext uri="{D42A27DB-BD31-4B8C-83A1-F6EECF244321}">
                    <p14:modId xmlns:p14="http://schemas.microsoft.com/office/powerpoint/2010/main" val="1793869413"/>
                  </p:ext>
                </p:extLst>
              </p:nvPr>
            </p:nvGraphicFramePr>
            <p:xfrm>
              <a:off x="8002695" y="2754443"/>
              <a:ext cx="1419059" cy="798221"/>
            </p:xfrm>
            <a:graphic>
              <a:graphicData uri="http://schemas.microsoft.com/office/powerpoint/2016/slidezoom">
                <pslz:sldZm>
                  <pslz:sldZmObj sldId="276" cId="4030418425">
                    <pslz:zmPr id="{F159A4CC-AF74-4A96-BF7F-43872F405F6D}" returnToParent="0" transitionDur="1000">
                      <p166:blipFill xmlns:p166="http://schemas.microsoft.com/office/powerpoint/2016/6/main">
                        <a:blip r:embed="rId29"/>
                        <a:stretch>
                          <a:fillRect/>
                        </a:stretch>
                      </p166:blipFill>
                      <p166:spPr xmlns:p166="http://schemas.microsoft.com/office/powerpoint/2016/6/main">
                        <a:xfrm>
                          <a:off x="0" y="0"/>
                          <a:ext cx="1419059" cy="798221"/>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43" name="投影片縮放 42">
                <a:hlinkClick r:id="rId30" action="ppaction://hlinksldjump"/>
                <a:extLst>
                  <a:ext uri="{FF2B5EF4-FFF2-40B4-BE49-F238E27FC236}">
                    <a16:creationId xmlns:a16="http://schemas.microsoft.com/office/drawing/2014/main" id="{17E4B6C7-3137-43C7-9E91-4568C6D27913}"/>
                  </a:ext>
                </a:extLst>
              </p:cNvPr>
              <p:cNvPicPr>
                <a:picLocks noGrp="1" noRot="1" noChangeAspect="1" noMove="1" noResize="1" noEditPoints="1" noAdjustHandles="1" noChangeArrowheads="1" noChangeShapeType="1"/>
              </p:cNvPicPr>
              <p:nvPr/>
            </p:nvPicPr>
            <p:blipFill>
              <a:blip r:embed="rId31"/>
              <a:stretch>
                <a:fillRect/>
              </a:stretch>
            </p:blipFill>
            <p:spPr>
              <a:xfrm>
                <a:off x="8002695" y="2754443"/>
                <a:ext cx="1419059" cy="798221"/>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45" name="投影片縮放 44">
                <a:extLst>
                  <a:ext uri="{FF2B5EF4-FFF2-40B4-BE49-F238E27FC236}">
                    <a16:creationId xmlns:a16="http://schemas.microsoft.com/office/drawing/2014/main" id="{4AECD5C0-7A6A-45C7-A1CC-D7F2C5F07CCB}"/>
                  </a:ext>
                </a:extLst>
              </p:cNvPr>
              <p:cNvGraphicFramePr>
                <a:graphicFrameLocks noChangeAspect="1"/>
              </p:cNvGraphicFramePr>
              <p:nvPr>
                <p:extLst>
                  <p:ext uri="{D42A27DB-BD31-4B8C-83A1-F6EECF244321}">
                    <p14:modId xmlns:p14="http://schemas.microsoft.com/office/powerpoint/2010/main" val="228549105"/>
                  </p:ext>
                </p:extLst>
              </p:nvPr>
            </p:nvGraphicFramePr>
            <p:xfrm>
              <a:off x="5621668" y="4190619"/>
              <a:ext cx="1492869" cy="839739"/>
            </p:xfrm>
            <a:graphic>
              <a:graphicData uri="http://schemas.microsoft.com/office/powerpoint/2016/slidezoom">
                <pslz:sldZm>
                  <pslz:sldZmObj sldId="272" cId="1958043283">
                    <pslz:zmPr id="{98E906C0-99C3-4D64-95B6-65C337D0806C}" returnToParent="0" transitionDur="1000">
                      <p166:blipFill xmlns:p166="http://schemas.microsoft.com/office/powerpoint/2016/6/main">
                        <a:blip r:embed="rId32"/>
                        <a:stretch>
                          <a:fillRect/>
                        </a:stretch>
                      </p166:blipFill>
                      <p166:spPr xmlns:p166="http://schemas.microsoft.com/office/powerpoint/2016/6/main">
                        <a:xfrm>
                          <a:off x="0" y="0"/>
                          <a:ext cx="1492869" cy="839739"/>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45" name="投影片縮放 44">
                <a:hlinkClick r:id="rId33" action="ppaction://hlinksldjump"/>
                <a:extLst>
                  <a:ext uri="{FF2B5EF4-FFF2-40B4-BE49-F238E27FC236}">
                    <a16:creationId xmlns:a16="http://schemas.microsoft.com/office/drawing/2014/main" id="{4AECD5C0-7A6A-45C7-A1CC-D7F2C5F07CCB}"/>
                  </a:ext>
                </a:extLst>
              </p:cNvPr>
              <p:cNvPicPr>
                <a:picLocks noGrp="1" noRot="1" noChangeAspect="1" noMove="1" noResize="1" noEditPoints="1" noAdjustHandles="1" noChangeArrowheads="1" noChangeShapeType="1"/>
              </p:cNvPicPr>
              <p:nvPr/>
            </p:nvPicPr>
            <p:blipFill>
              <a:blip r:embed="rId34"/>
              <a:stretch>
                <a:fillRect/>
              </a:stretch>
            </p:blipFill>
            <p:spPr>
              <a:xfrm>
                <a:off x="5621668" y="4190619"/>
                <a:ext cx="1492869" cy="839739"/>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47" name="投影片縮放 46">
                <a:extLst>
                  <a:ext uri="{FF2B5EF4-FFF2-40B4-BE49-F238E27FC236}">
                    <a16:creationId xmlns:a16="http://schemas.microsoft.com/office/drawing/2014/main" id="{3FDEA63C-502D-4E7B-936C-F1E57AB756C5}"/>
                  </a:ext>
                </a:extLst>
              </p:cNvPr>
              <p:cNvGraphicFramePr>
                <a:graphicFrameLocks noChangeAspect="1"/>
              </p:cNvGraphicFramePr>
              <p:nvPr>
                <p:extLst>
                  <p:ext uri="{D42A27DB-BD31-4B8C-83A1-F6EECF244321}">
                    <p14:modId xmlns:p14="http://schemas.microsoft.com/office/powerpoint/2010/main" val="4269619041"/>
                  </p:ext>
                </p:extLst>
              </p:nvPr>
            </p:nvGraphicFramePr>
            <p:xfrm>
              <a:off x="5621668" y="5736653"/>
              <a:ext cx="1492868" cy="839738"/>
            </p:xfrm>
            <a:graphic>
              <a:graphicData uri="http://schemas.microsoft.com/office/powerpoint/2016/slidezoom">
                <pslz:sldZm>
                  <pslz:sldZmObj sldId="273" cId="2720971406">
                    <pslz:zmPr id="{66D754D3-CA6F-4B07-826C-E7E1F2B89A1C}" returnToParent="0" transitionDur="1000">
                      <p166:blipFill xmlns:p166="http://schemas.microsoft.com/office/powerpoint/2016/6/main">
                        <a:blip r:embed="rId35"/>
                        <a:stretch>
                          <a:fillRect/>
                        </a:stretch>
                      </p166:blipFill>
                      <p166:spPr xmlns:p166="http://schemas.microsoft.com/office/powerpoint/2016/6/main">
                        <a:xfrm>
                          <a:off x="0" y="0"/>
                          <a:ext cx="1492868" cy="839738"/>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47" name="投影片縮放 46">
                <a:hlinkClick r:id="rId36" action="ppaction://hlinksldjump"/>
                <a:extLst>
                  <a:ext uri="{FF2B5EF4-FFF2-40B4-BE49-F238E27FC236}">
                    <a16:creationId xmlns:a16="http://schemas.microsoft.com/office/drawing/2014/main" id="{3FDEA63C-502D-4E7B-936C-F1E57AB756C5}"/>
                  </a:ext>
                </a:extLst>
              </p:cNvPr>
              <p:cNvPicPr>
                <a:picLocks noGrp="1" noRot="1" noChangeAspect="1" noMove="1" noResize="1" noEditPoints="1" noAdjustHandles="1" noChangeArrowheads="1" noChangeShapeType="1"/>
              </p:cNvPicPr>
              <p:nvPr/>
            </p:nvPicPr>
            <p:blipFill>
              <a:blip r:embed="rId37"/>
              <a:stretch>
                <a:fillRect/>
              </a:stretch>
            </p:blipFill>
            <p:spPr>
              <a:xfrm>
                <a:off x="5621668" y="5736653"/>
                <a:ext cx="1492868" cy="839738"/>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49" name="投影片縮放 48">
                <a:extLst>
                  <a:ext uri="{FF2B5EF4-FFF2-40B4-BE49-F238E27FC236}">
                    <a16:creationId xmlns:a16="http://schemas.microsoft.com/office/drawing/2014/main" id="{3ED41DE6-F07A-43D8-9487-82D815F75CD9}"/>
                  </a:ext>
                </a:extLst>
              </p:cNvPr>
              <p:cNvGraphicFramePr>
                <a:graphicFrameLocks noChangeAspect="1"/>
              </p:cNvGraphicFramePr>
              <p:nvPr>
                <p:extLst>
                  <p:ext uri="{D42A27DB-BD31-4B8C-83A1-F6EECF244321}">
                    <p14:modId xmlns:p14="http://schemas.microsoft.com/office/powerpoint/2010/main" val="1557441165"/>
                  </p:ext>
                </p:extLst>
              </p:nvPr>
            </p:nvGraphicFramePr>
            <p:xfrm>
              <a:off x="3238001" y="4151923"/>
              <a:ext cx="1492869" cy="839739"/>
            </p:xfrm>
            <a:graphic>
              <a:graphicData uri="http://schemas.microsoft.com/office/powerpoint/2016/slidezoom">
                <pslz:sldZm>
                  <pslz:sldZmObj sldId="265" cId="1961758286">
                    <pslz:zmPr id="{57B78DC3-B520-49DE-BCC3-05CA372C838A}" returnToParent="0" transitionDur="1000">
                      <p166:blipFill xmlns:p166="http://schemas.microsoft.com/office/powerpoint/2016/6/main">
                        <a:blip r:embed="rId38"/>
                        <a:stretch>
                          <a:fillRect/>
                        </a:stretch>
                      </p166:blipFill>
                      <p166:spPr xmlns:p166="http://schemas.microsoft.com/office/powerpoint/2016/6/main">
                        <a:xfrm>
                          <a:off x="0" y="0"/>
                          <a:ext cx="1492869" cy="839739"/>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49" name="投影片縮放 48">
                <a:hlinkClick r:id="rId39" action="ppaction://hlinksldjump"/>
                <a:extLst>
                  <a:ext uri="{FF2B5EF4-FFF2-40B4-BE49-F238E27FC236}">
                    <a16:creationId xmlns:a16="http://schemas.microsoft.com/office/drawing/2014/main" id="{3ED41DE6-F07A-43D8-9487-82D815F75CD9}"/>
                  </a:ext>
                </a:extLst>
              </p:cNvPr>
              <p:cNvPicPr>
                <a:picLocks noGrp="1" noRot="1" noChangeAspect="1" noMove="1" noResize="1" noEditPoints="1" noAdjustHandles="1" noChangeArrowheads="1" noChangeShapeType="1"/>
              </p:cNvPicPr>
              <p:nvPr/>
            </p:nvPicPr>
            <p:blipFill>
              <a:blip r:embed="rId40"/>
              <a:stretch>
                <a:fillRect/>
              </a:stretch>
            </p:blipFill>
            <p:spPr>
              <a:xfrm>
                <a:off x="3238001" y="4151923"/>
                <a:ext cx="1492869" cy="839739"/>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51" name="投影片縮放 50">
                <a:extLst>
                  <a:ext uri="{FF2B5EF4-FFF2-40B4-BE49-F238E27FC236}">
                    <a16:creationId xmlns:a16="http://schemas.microsoft.com/office/drawing/2014/main" id="{CEF81378-150B-4BCF-B419-C7E19E74043B}"/>
                  </a:ext>
                </a:extLst>
              </p:cNvPr>
              <p:cNvGraphicFramePr>
                <a:graphicFrameLocks noChangeAspect="1"/>
              </p:cNvGraphicFramePr>
              <p:nvPr>
                <p:extLst>
                  <p:ext uri="{D42A27DB-BD31-4B8C-83A1-F6EECF244321}">
                    <p14:modId xmlns:p14="http://schemas.microsoft.com/office/powerpoint/2010/main" val="1185921366"/>
                  </p:ext>
                </p:extLst>
              </p:nvPr>
            </p:nvGraphicFramePr>
            <p:xfrm>
              <a:off x="8003472" y="4178070"/>
              <a:ext cx="1515178" cy="852288"/>
            </p:xfrm>
            <a:graphic>
              <a:graphicData uri="http://schemas.microsoft.com/office/powerpoint/2016/slidezoom">
                <pslz:sldZm>
                  <pslz:sldZmObj sldId="279" cId="4181476507">
                    <pslz:zmPr id="{2DCED963-F9E9-4D61-84DC-8CCA2F224304}" returnToParent="0" transitionDur="1000">
                      <p166:blipFill xmlns:p166="http://schemas.microsoft.com/office/powerpoint/2016/6/main">
                        <a:blip r:embed="rId41"/>
                        <a:stretch>
                          <a:fillRect/>
                        </a:stretch>
                      </p166:blipFill>
                      <p166:spPr xmlns:p166="http://schemas.microsoft.com/office/powerpoint/2016/6/main">
                        <a:xfrm>
                          <a:off x="0" y="0"/>
                          <a:ext cx="1515178" cy="852288"/>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51" name="投影片縮放 50">
                <a:hlinkClick r:id="rId42" action="ppaction://hlinksldjump"/>
                <a:extLst>
                  <a:ext uri="{FF2B5EF4-FFF2-40B4-BE49-F238E27FC236}">
                    <a16:creationId xmlns:a16="http://schemas.microsoft.com/office/drawing/2014/main" id="{CEF81378-150B-4BCF-B419-C7E19E74043B}"/>
                  </a:ext>
                </a:extLst>
              </p:cNvPr>
              <p:cNvPicPr>
                <a:picLocks noGrp="1" noRot="1" noChangeAspect="1" noMove="1" noResize="1" noEditPoints="1" noAdjustHandles="1" noChangeArrowheads="1" noChangeShapeType="1"/>
              </p:cNvPicPr>
              <p:nvPr/>
            </p:nvPicPr>
            <p:blipFill>
              <a:blip r:embed="rId43"/>
              <a:stretch>
                <a:fillRect/>
              </a:stretch>
            </p:blipFill>
            <p:spPr>
              <a:xfrm>
                <a:off x="8003472" y="4178070"/>
                <a:ext cx="1515178" cy="852288"/>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53" name="投影片縮放 52">
                <a:extLst>
                  <a:ext uri="{FF2B5EF4-FFF2-40B4-BE49-F238E27FC236}">
                    <a16:creationId xmlns:a16="http://schemas.microsoft.com/office/drawing/2014/main" id="{24A8C531-4AF1-42A8-BE6E-E230D82D3183}"/>
                  </a:ext>
                </a:extLst>
              </p:cNvPr>
              <p:cNvGraphicFramePr>
                <a:graphicFrameLocks noChangeAspect="1"/>
              </p:cNvGraphicFramePr>
              <p:nvPr>
                <p:extLst>
                  <p:ext uri="{D42A27DB-BD31-4B8C-83A1-F6EECF244321}">
                    <p14:modId xmlns:p14="http://schemas.microsoft.com/office/powerpoint/2010/main" val="3144258713"/>
                  </p:ext>
                </p:extLst>
              </p:nvPr>
            </p:nvGraphicFramePr>
            <p:xfrm>
              <a:off x="8012272" y="5718871"/>
              <a:ext cx="1524480" cy="857520"/>
            </p:xfrm>
            <a:graphic>
              <a:graphicData uri="http://schemas.microsoft.com/office/powerpoint/2016/slidezoom">
                <pslz:sldZm>
                  <pslz:sldZmObj sldId="275" cId="1962719937">
                    <pslz:zmPr id="{6F1D5AD4-0080-4F67-8787-7AB48ABB69B6}" returnToParent="0" transitionDur="1000">
                      <p166:blipFill xmlns:p166="http://schemas.microsoft.com/office/powerpoint/2016/6/main">
                        <a:blip r:embed="rId44"/>
                        <a:stretch>
                          <a:fillRect/>
                        </a:stretch>
                      </p166:blipFill>
                      <p166:spPr xmlns:p166="http://schemas.microsoft.com/office/powerpoint/2016/6/main">
                        <a:xfrm>
                          <a:off x="0" y="0"/>
                          <a:ext cx="1524480" cy="857520"/>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53" name="投影片縮放 52">
                <a:hlinkClick r:id="rId45" action="ppaction://hlinksldjump"/>
                <a:extLst>
                  <a:ext uri="{FF2B5EF4-FFF2-40B4-BE49-F238E27FC236}">
                    <a16:creationId xmlns:a16="http://schemas.microsoft.com/office/drawing/2014/main" id="{24A8C531-4AF1-42A8-BE6E-E230D82D3183}"/>
                  </a:ext>
                </a:extLst>
              </p:cNvPr>
              <p:cNvPicPr>
                <a:picLocks noGrp="1" noRot="1" noChangeAspect="1" noMove="1" noResize="1" noEditPoints="1" noAdjustHandles="1" noChangeArrowheads="1" noChangeShapeType="1"/>
              </p:cNvPicPr>
              <p:nvPr/>
            </p:nvPicPr>
            <p:blipFill>
              <a:blip r:embed="rId46"/>
              <a:stretch>
                <a:fillRect/>
              </a:stretch>
            </p:blipFill>
            <p:spPr>
              <a:xfrm>
                <a:off x="8012272" y="5718871"/>
                <a:ext cx="1524480" cy="85752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55" name="投影片縮放 54">
                <a:extLst>
                  <a:ext uri="{FF2B5EF4-FFF2-40B4-BE49-F238E27FC236}">
                    <a16:creationId xmlns:a16="http://schemas.microsoft.com/office/drawing/2014/main" id="{82AEF894-C8A9-478B-B61A-52270D8A6AD9}"/>
                  </a:ext>
                </a:extLst>
              </p:cNvPr>
              <p:cNvGraphicFramePr>
                <a:graphicFrameLocks noChangeAspect="1"/>
              </p:cNvGraphicFramePr>
              <p:nvPr>
                <p:extLst>
                  <p:ext uri="{D42A27DB-BD31-4B8C-83A1-F6EECF244321}">
                    <p14:modId xmlns:p14="http://schemas.microsoft.com/office/powerpoint/2010/main" val="3268717761"/>
                  </p:ext>
                </p:extLst>
              </p:nvPr>
            </p:nvGraphicFramePr>
            <p:xfrm>
              <a:off x="10271386" y="2798073"/>
              <a:ext cx="1419059" cy="798221"/>
            </p:xfrm>
            <a:graphic>
              <a:graphicData uri="http://schemas.microsoft.com/office/powerpoint/2016/slidezoom">
                <pslz:sldZm>
                  <pslz:sldZmObj sldId="289" cId="4058217889">
                    <pslz:zmPr id="{D3D80FD3-4C03-434C-9936-9069750C9863}" returnToParent="0" transitionDur="1000">
                      <p166:blipFill xmlns:p166="http://schemas.microsoft.com/office/powerpoint/2016/6/main">
                        <a:blip r:embed="rId47"/>
                        <a:stretch>
                          <a:fillRect/>
                        </a:stretch>
                      </p166:blipFill>
                      <p166:spPr xmlns:p166="http://schemas.microsoft.com/office/powerpoint/2016/6/main">
                        <a:xfrm>
                          <a:off x="0" y="0"/>
                          <a:ext cx="1419059" cy="798221"/>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55" name="投影片縮放 54">
                <a:hlinkClick r:id="rId48" action="ppaction://hlinksldjump"/>
                <a:extLst>
                  <a:ext uri="{FF2B5EF4-FFF2-40B4-BE49-F238E27FC236}">
                    <a16:creationId xmlns:a16="http://schemas.microsoft.com/office/drawing/2014/main" id="{82AEF894-C8A9-478B-B61A-52270D8A6AD9}"/>
                  </a:ext>
                </a:extLst>
              </p:cNvPr>
              <p:cNvPicPr>
                <a:picLocks noGrp="1" noRot="1" noChangeAspect="1" noMove="1" noResize="1" noEditPoints="1" noAdjustHandles="1" noChangeArrowheads="1" noChangeShapeType="1"/>
              </p:cNvPicPr>
              <p:nvPr/>
            </p:nvPicPr>
            <p:blipFill>
              <a:blip r:embed="rId49"/>
              <a:stretch>
                <a:fillRect/>
              </a:stretch>
            </p:blipFill>
            <p:spPr>
              <a:xfrm>
                <a:off x="10271386" y="2798073"/>
                <a:ext cx="1419059" cy="798221"/>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57" name="投影片縮放 56">
                <a:extLst>
                  <a:ext uri="{FF2B5EF4-FFF2-40B4-BE49-F238E27FC236}">
                    <a16:creationId xmlns:a16="http://schemas.microsoft.com/office/drawing/2014/main" id="{7E04127A-36F2-4598-B8AA-DCAB9D33766A}"/>
                  </a:ext>
                </a:extLst>
              </p:cNvPr>
              <p:cNvGraphicFramePr>
                <a:graphicFrameLocks noChangeAspect="1"/>
              </p:cNvGraphicFramePr>
              <p:nvPr>
                <p:extLst>
                  <p:ext uri="{D42A27DB-BD31-4B8C-83A1-F6EECF244321}">
                    <p14:modId xmlns:p14="http://schemas.microsoft.com/office/powerpoint/2010/main" val="3864791729"/>
                  </p:ext>
                </p:extLst>
              </p:nvPr>
            </p:nvGraphicFramePr>
            <p:xfrm>
              <a:off x="10289791" y="4321637"/>
              <a:ext cx="1419060" cy="798221"/>
            </p:xfrm>
            <a:graphic>
              <a:graphicData uri="http://schemas.microsoft.com/office/powerpoint/2016/slidezoom">
                <pslz:sldZm>
                  <pslz:sldZmObj sldId="277" cId="2848165262">
                    <pslz:zmPr id="{FC095D5F-D3DA-4C27-9564-BC2019B8600C}" returnToParent="0" transitionDur="1000">
                      <p166:blipFill xmlns:p166="http://schemas.microsoft.com/office/powerpoint/2016/6/main">
                        <a:blip r:embed="rId50"/>
                        <a:stretch>
                          <a:fillRect/>
                        </a:stretch>
                      </p166:blipFill>
                      <p166:spPr xmlns:p166="http://schemas.microsoft.com/office/powerpoint/2016/6/main">
                        <a:xfrm>
                          <a:off x="0" y="0"/>
                          <a:ext cx="1419060" cy="798221"/>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57" name="投影片縮放 56">
                <a:hlinkClick r:id="rId51" action="ppaction://hlinksldjump"/>
                <a:extLst>
                  <a:ext uri="{FF2B5EF4-FFF2-40B4-BE49-F238E27FC236}">
                    <a16:creationId xmlns:a16="http://schemas.microsoft.com/office/drawing/2014/main" id="{7E04127A-36F2-4598-B8AA-DCAB9D33766A}"/>
                  </a:ext>
                </a:extLst>
              </p:cNvPr>
              <p:cNvPicPr>
                <a:picLocks noGrp="1" noRot="1" noChangeAspect="1" noMove="1" noResize="1" noEditPoints="1" noAdjustHandles="1" noChangeArrowheads="1" noChangeShapeType="1"/>
              </p:cNvPicPr>
              <p:nvPr/>
            </p:nvPicPr>
            <p:blipFill>
              <a:blip r:embed="rId52"/>
              <a:stretch>
                <a:fillRect/>
              </a:stretch>
            </p:blipFill>
            <p:spPr>
              <a:xfrm>
                <a:off x="10289791" y="4321637"/>
                <a:ext cx="1419060" cy="798221"/>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59" name="投影片縮放 58">
                <a:extLst>
                  <a:ext uri="{FF2B5EF4-FFF2-40B4-BE49-F238E27FC236}">
                    <a16:creationId xmlns:a16="http://schemas.microsoft.com/office/drawing/2014/main" id="{90E21102-A35A-4D1B-9625-9253A18F15FF}"/>
                  </a:ext>
                </a:extLst>
              </p:cNvPr>
              <p:cNvGraphicFramePr>
                <a:graphicFrameLocks noChangeAspect="1"/>
              </p:cNvGraphicFramePr>
              <p:nvPr>
                <p:extLst>
                  <p:ext uri="{D42A27DB-BD31-4B8C-83A1-F6EECF244321}">
                    <p14:modId xmlns:p14="http://schemas.microsoft.com/office/powerpoint/2010/main" val="1769672930"/>
                  </p:ext>
                </p:extLst>
              </p:nvPr>
            </p:nvGraphicFramePr>
            <p:xfrm>
              <a:off x="1032692" y="5736655"/>
              <a:ext cx="1524479" cy="857519"/>
            </p:xfrm>
            <a:graphic>
              <a:graphicData uri="http://schemas.microsoft.com/office/powerpoint/2016/slidezoom">
                <pslz:sldZm>
                  <pslz:sldZmObj sldId="266" cId="2804145035">
                    <pslz:zmPr id="{FA24CBAC-6DBF-4CF5-8680-A8FDE46649C7}" returnToParent="0" transitionDur="1000">
                      <p166:blipFill xmlns:p166="http://schemas.microsoft.com/office/powerpoint/2016/6/main">
                        <a:blip r:embed="rId53"/>
                        <a:stretch>
                          <a:fillRect/>
                        </a:stretch>
                      </p166:blipFill>
                      <p166:spPr xmlns:p166="http://schemas.microsoft.com/office/powerpoint/2016/6/main">
                        <a:xfrm>
                          <a:off x="0" y="0"/>
                          <a:ext cx="1524479" cy="857519"/>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59" name="投影片縮放 58">
                <a:hlinkClick r:id="rId54" action="ppaction://hlinksldjump"/>
                <a:extLst>
                  <a:ext uri="{FF2B5EF4-FFF2-40B4-BE49-F238E27FC236}">
                    <a16:creationId xmlns:a16="http://schemas.microsoft.com/office/drawing/2014/main" id="{90E21102-A35A-4D1B-9625-9253A18F15FF}"/>
                  </a:ext>
                </a:extLst>
              </p:cNvPr>
              <p:cNvPicPr>
                <a:picLocks noGrp="1" noRot="1" noChangeAspect="1" noMove="1" noResize="1" noEditPoints="1" noAdjustHandles="1" noChangeArrowheads="1" noChangeShapeType="1"/>
              </p:cNvPicPr>
              <p:nvPr/>
            </p:nvPicPr>
            <p:blipFill>
              <a:blip r:embed="rId55"/>
              <a:stretch>
                <a:fillRect/>
              </a:stretch>
            </p:blipFill>
            <p:spPr>
              <a:xfrm>
                <a:off x="1032692" y="5736655"/>
                <a:ext cx="1524479" cy="857519"/>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61" name="投影片縮放 60">
                <a:extLst>
                  <a:ext uri="{FF2B5EF4-FFF2-40B4-BE49-F238E27FC236}">
                    <a16:creationId xmlns:a16="http://schemas.microsoft.com/office/drawing/2014/main" id="{B2D53663-2DEE-4670-AFAA-B3F322C506A7}"/>
                  </a:ext>
                </a:extLst>
              </p:cNvPr>
              <p:cNvGraphicFramePr>
                <a:graphicFrameLocks noChangeAspect="1"/>
              </p:cNvGraphicFramePr>
              <p:nvPr>
                <p:extLst>
                  <p:ext uri="{D42A27DB-BD31-4B8C-83A1-F6EECF244321}">
                    <p14:modId xmlns:p14="http://schemas.microsoft.com/office/powerpoint/2010/main" val="3772064270"/>
                  </p:ext>
                </p:extLst>
              </p:nvPr>
            </p:nvGraphicFramePr>
            <p:xfrm>
              <a:off x="3276018" y="5736653"/>
              <a:ext cx="1492869" cy="839739"/>
            </p:xfrm>
            <a:graphic>
              <a:graphicData uri="http://schemas.microsoft.com/office/powerpoint/2016/slidezoom">
                <pslz:sldZm>
                  <pslz:sldZmObj sldId="284" cId="3217874163">
                    <pslz:zmPr id="{877F664E-09A6-4C68-9AD7-BCD5BB461C51}" returnToParent="0" transitionDur="1000">
                      <p166:blipFill xmlns:p166="http://schemas.microsoft.com/office/powerpoint/2016/6/main">
                        <a:blip r:embed="rId56"/>
                        <a:stretch>
                          <a:fillRect/>
                        </a:stretch>
                      </p166:blipFill>
                      <p166:spPr xmlns:p166="http://schemas.microsoft.com/office/powerpoint/2016/6/main">
                        <a:xfrm>
                          <a:off x="0" y="0"/>
                          <a:ext cx="1492869" cy="839739"/>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61" name="投影片縮放 60">
                <a:hlinkClick r:id="rId57" action="ppaction://hlinksldjump"/>
                <a:extLst>
                  <a:ext uri="{FF2B5EF4-FFF2-40B4-BE49-F238E27FC236}">
                    <a16:creationId xmlns:a16="http://schemas.microsoft.com/office/drawing/2014/main" id="{B2D53663-2DEE-4670-AFAA-B3F322C506A7}"/>
                  </a:ext>
                </a:extLst>
              </p:cNvPr>
              <p:cNvPicPr>
                <a:picLocks noGrp="1" noRot="1" noChangeAspect="1" noMove="1" noResize="1" noEditPoints="1" noAdjustHandles="1" noChangeArrowheads="1" noChangeShapeType="1"/>
              </p:cNvPicPr>
              <p:nvPr/>
            </p:nvPicPr>
            <p:blipFill>
              <a:blip r:embed="rId58"/>
              <a:stretch>
                <a:fillRect/>
              </a:stretch>
            </p:blipFill>
            <p:spPr>
              <a:xfrm>
                <a:off x="3276018" y="5736653"/>
                <a:ext cx="1492869" cy="839739"/>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3" name="投影片縮放 12">
                <a:extLst>
                  <a:ext uri="{FF2B5EF4-FFF2-40B4-BE49-F238E27FC236}">
                    <a16:creationId xmlns:a16="http://schemas.microsoft.com/office/drawing/2014/main" id="{64F8906C-5285-4632-A35E-7543E15DDE02}"/>
                  </a:ext>
                </a:extLst>
              </p:cNvPr>
              <p:cNvGraphicFramePr>
                <a:graphicFrameLocks noChangeAspect="1"/>
              </p:cNvGraphicFramePr>
              <p:nvPr>
                <p:extLst>
                  <p:ext uri="{D42A27DB-BD31-4B8C-83A1-F6EECF244321}">
                    <p14:modId xmlns:p14="http://schemas.microsoft.com/office/powerpoint/2010/main" val="2679484004"/>
                  </p:ext>
                </p:extLst>
              </p:nvPr>
            </p:nvGraphicFramePr>
            <p:xfrm>
              <a:off x="10289791" y="5649753"/>
              <a:ext cx="1419059" cy="798221"/>
            </p:xfrm>
            <a:graphic>
              <a:graphicData uri="http://schemas.microsoft.com/office/powerpoint/2016/slidezoom">
                <pslz:sldZm>
                  <pslz:sldZmObj sldId="290" cId="3837359549">
                    <pslz:zmPr id="{D138774B-2215-4DCF-831F-A78509EB73B2}" returnToParent="0" transitionDur="1000">
                      <p166:blipFill xmlns:p166="http://schemas.microsoft.com/office/powerpoint/2016/6/main">
                        <a:blip r:embed="rId59"/>
                        <a:stretch>
                          <a:fillRect/>
                        </a:stretch>
                      </p166:blipFill>
                      <p166:spPr xmlns:p166="http://schemas.microsoft.com/office/powerpoint/2016/6/main">
                        <a:xfrm>
                          <a:off x="0" y="0"/>
                          <a:ext cx="1419059" cy="798221"/>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13" name="投影片縮放 12">
                <a:hlinkClick r:id="rId60" action="ppaction://hlinksldjump"/>
                <a:extLst>
                  <a:ext uri="{FF2B5EF4-FFF2-40B4-BE49-F238E27FC236}">
                    <a16:creationId xmlns:a16="http://schemas.microsoft.com/office/drawing/2014/main" id="{64F8906C-5285-4632-A35E-7543E15DDE02}"/>
                  </a:ext>
                </a:extLst>
              </p:cNvPr>
              <p:cNvPicPr>
                <a:picLocks noGrp="1" noRot="1" noChangeAspect="1" noMove="1" noResize="1" noEditPoints="1" noAdjustHandles="1" noChangeArrowheads="1" noChangeShapeType="1"/>
              </p:cNvPicPr>
              <p:nvPr/>
            </p:nvPicPr>
            <p:blipFill>
              <a:blip r:embed="rId61"/>
              <a:stretch>
                <a:fillRect/>
              </a:stretch>
            </p:blipFill>
            <p:spPr>
              <a:xfrm>
                <a:off x="10289791" y="5649753"/>
                <a:ext cx="1419059" cy="798221"/>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63" name="投影片縮放 62">
                <a:extLst>
                  <a:ext uri="{FF2B5EF4-FFF2-40B4-BE49-F238E27FC236}">
                    <a16:creationId xmlns:a16="http://schemas.microsoft.com/office/drawing/2014/main" id="{DC873012-1B52-4EF6-B47F-ADEDCA56F17B}"/>
                  </a:ext>
                </a:extLst>
              </p:cNvPr>
              <p:cNvGraphicFramePr>
                <a:graphicFrameLocks noChangeAspect="1"/>
              </p:cNvGraphicFramePr>
              <p:nvPr>
                <p:extLst>
                  <p:ext uri="{D42A27DB-BD31-4B8C-83A1-F6EECF244321}">
                    <p14:modId xmlns:p14="http://schemas.microsoft.com/office/powerpoint/2010/main" val="2901115422"/>
                  </p:ext>
                </p:extLst>
              </p:nvPr>
            </p:nvGraphicFramePr>
            <p:xfrm>
              <a:off x="11334791" y="5433405"/>
              <a:ext cx="711307" cy="400110"/>
            </p:xfrm>
            <a:graphic>
              <a:graphicData uri="http://schemas.microsoft.com/office/powerpoint/2016/slidezoom">
                <pslz:sldZm>
                  <pslz:sldZmObj sldId="263" cId="582325552">
                    <pslz:zmPr id="{86EA3674-AC3F-4E86-A957-755B80B5FFB5}" returnToParent="0" transitionDur="1000">
                      <p166:blipFill xmlns:p166="http://schemas.microsoft.com/office/powerpoint/2016/6/main">
                        <a:blip r:embed="rId62"/>
                        <a:stretch>
                          <a:fillRect/>
                        </a:stretch>
                      </p166:blipFill>
                      <p166:spPr xmlns:p166="http://schemas.microsoft.com/office/powerpoint/2016/6/main">
                        <a:xfrm>
                          <a:off x="0" y="0"/>
                          <a:ext cx="711307" cy="400110"/>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63" name="投影片縮放 62">
                <a:hlinkClick r:id="rId63" action="ppaction://hlinksldjump"/>
                <a:extLst>
                  <a:ext uri="{FF2B5EF4-FFF2-40B4-BE49-F238E27FC236}">
                    <a16:creationId xmlns:a16="http://schemas.microsoft.com/office/drawing/2014/main" id="{DC873012-1B52-4EF6-B47F-ADEDCA56F17B}"/>
                  </a:ext>
                </a:extLst>
              </p:cNvPr>
              <p:cNvPicPr>
                <a:picLocks noGrp="1" noRot="1" noChangeAspect="1" noMove="1" noResize="1" noEditPoints="1" noAdjustHandles="1" noChangeArrowheads="1" noChangeShapeType="1"/>
              </p:cNvPicPr>
              <p:nvPr/>
            </p:nvPicPr>
            <p:blipFill>
              <a:blip r:embed="rId64"/>
              <a:stretch>
                <a:fillRect/>
              </a:stretch>
            </p:blipFill>
            <p:spPr>
              <a:xfrm>
                <a:off x="11334791" y="5433405"/>
                <a:ext cx="711307" cy="40011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8" name="投影片縮放 27">
                <a:extLst>
                  <a:ext uri="{FF2B5EF4-FFF2-40B4-BE49-F238E27FC236}">
                    <a16:creationId xmlns:a16="http://schemas.microsoft.com/office/drawing/2014/main" id="{0735FE1C-47C1-4EA5-AFCC-3C73C34A4F52}"/>
                  </a:ext>
                </a:extLst>
              </p:cNvPr>
              <p:cNvGraphicFramePr>
                <a:graphicFrameLocks noChangeAspect="1"/>
              </p:cNvGraphicFramePr>
              <p:nvPr>
                <p:extLst>
                  <p:ext uri="{D42A27DB-BD31-4B8C-83A1-F6EECF244321}">
                    <p14:modId xmlns:p14="http://schemas.microsoft.com/office/powerpoint/2010/main" val="3896907856"/>
                  </p:ext>
                </p:extLst>
              </p:nvPr>
            </p:nvGraphicFramePr>
            <p:xfrm>
              <a:off x="19333" y="15500"/>
              <a:ext cx="1383728" cy="778347"/>
            </p:xfrm>
            <a:graphic>
              <a:graphicData uri="http://schemas.microsoft.com/office/powerpoint/2016/slidezoom">
                <pslz:sldZm>
                  <pslz:sldZmObj sldId="291" cId="2268580745">
                    <pslz:zmPr id="{3EDDB21F-A231-499A-99E5-E96D3CA0C4DB}" returnToParent="0" transitionDur="1000">
                      <p166:blipFill xmlns:p166="http://schemas.microsoft.com/office/powerpoint/2016/6/main">
                        <a:blip r:embed="rId65"/>
                        <a:stretch>
                          <a:fillRect/>
                        </a:stretch>
                      </p166:blipFill>
                      <p166:spPr xmlns:p166="http://schemas.microsoft.com/office/powerpoint/2016/6/main">
                        <a:xfrm>
                          <a:off x="0" y="0"/>
                          <a:ext cx="1383728" cy="778347"/>
                        </a:xfrm>
                        <a:prstGeom prst="rect">
                          <a:avLst/>
                        </a:prstGeom>
                        <a:ln w="3175">
                          <a:solidFill>
                            <a:prstClr val="ltGray"/>
                          </a:solidFill>
                        </a:ln>
                      </p166:spPr>
                    </pslz:zmPr>
                  </pslz:sldZmObj>
                </pslz:sldZm>
              </a:graphicData>
            </a:graphic>
          </p:graphicFrame>
        </mc:Choice>
        <mc:Fallback xmlns="">
          <p:pic>
            <p:nvPicPr>
              <p:cNvPr id="28" name="投影片縮放 27">
                <a:hlinkClick r:id="rId66" action="ppaction://hlinksldjump"/>
                <a:extLst>
                  <a:ext uri="{FF2B5EF4-FFF2-40B4-BE49-F238E27FC236}">
                    <a16:creationId xmlns:a16="http://schemas.microsoft.com/office/drawing/2014/main" id="{0735FE1C-47C1-4EA5-AFCC-3C73C34A4F52}"/>
                  </a:ext>
                </a:extLst>
              </p:cNvPr>
              <p:cNvPicPr>
                <a:picLocks noGrp="1" noRot="1" noChangeAspect="1" noMove="1" noResize="1" noEditPoints="1" noAdjustHandles="1" noChangeArrowheads="1" noChangeShapeType="1"/>
              </p:cNvPicPr>
              <p:nvPr/>
            </p:nvPicPr>
            <p:blipFill>
              <a:blip r:embed="rId67"/>
              <a:stretch>
                <a:fillRect/>
              </a:stretch>
            </p:blipFill>
            <p:spPr>
              <a:xfrm>
                <a:off x="19333" y="15500"/>
                <a:ext cx="1383728" cy="778347"/>
              </a:xfrm>
              <a:prstGeom prst="rect">
                <a:avLst/>
              </a:prstGeom>
              <a:ln w="3175">
                <a:solidFill>
                  <a:prstClr val="ltGray"/>
                </a:solidFill>
              </a:ln>
            </p:spPr>
          </p:pic>
        </mc:Fallback>
      </mc:AlternateContent>
    </p:spTree>
    <p:extLst>
      <p:ext uri="{BB962C8B-B14F-4D97-AF65-F5344CB8AC3E}">
        <p14:creationId xmlns:p14="http://schemas.microsoft.com/office/powerpoint/2010/main" val="16321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280" y="71121"/>
            <a:ext cx="3464560" cy="883920"/>
          </a:xfrm>
        </p:spPr>
        <p:txBody>
          <a:bodyPr>
            <a:normAutofit/>
          </a:bodyPr>
          <a:lstStyle/>
          <a:p>
            <a:r>
              <a:rPr lang="zh-TW" altLang="en-US" b="1" dirty="0">
                <a:latin typeface="微軟正黑體" panose="020B0604030504040204" pitchFamily="34" charset="-120"/>
                <a:ea typeface="微軟正黑體" panose="020B0604030504040204" pitchFamily="34" charset="-120"/>
              </a:rPr>
              <a:t>真正看板</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0720" y="274553"/>
            <a:ext cx="8575040" cy="6454167"/>
          </a:xfrm>
          <a:prstGeom prst="rect">
            <a:avLst/>
          </a:prstGeom>
        </p:spPr>
      </p:pic>
    </p:spTree>
    <p:extLst>
      <p:ext uri="{BB962C8B-B14F-4D97-AF65-F5344CB8AC3E}">
        <p14:creationId xmlns:p14="http://schemas.microsoft.com/office/powerpoint/2010/main" val="1961758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722" y="0"/>
            <a:ext cx="2687320" cy="1325563"/>
          </a:xfrm>
        </p:spPr>
        <p:txBody>
          <a:bodyPr/>
          <a:lstStyle/>
          <a:p>
            <a:r>
              <a:rPr lang="zh-TW" altLang="en-US" dirty="0">
                <a:latin typeface="微軟正黑體" panose="020B0604030504040204" pitchFamily="34" charset="-120"/>
                <a:ea typeface="微軟正黑體" panose="020B0604030504040204" pitchFamily="34" charset="-120"/>
              </a:rPr>
              <a:t>族群分析</a:t>
            </a:r>
          </a:p>
        </p:txBody>
      </p:sp>
      <p:pic>
        <p:nvPicPr>
          <p:cNvPr id="4" name="圖片 3"/>
          <p:cNvPicPr>
            <a:picLocks noChangeAspect="1"/>
          </p:cNvPicPr>
          <p:nvPr/>
        </p:nvPicPr>
        <p:blipFill>
          <a:blip r:embed="rId2"/>
          <a:stretch>
            <a:fillRect/>
          </a:stretch>
        </p:blipFill>
        <p:spPr>
          <a:xfrm>
            <a:off x="92561" y="2160748"/>
            <a:ext cx="2567642" cy="1781332"/>
          </a:xfrm>
          <a:prstGeom prst="rect">
            <a:avLst/>
          </a:prstGeom>
        </p:spPr>
      </p:pic>
      <p:pic>
        <p:nvPicPr>
          <p:cNvPr id="5" name="圖片 4"/>
          <p:cNvPicPr>
            <a:picLocks noChangeAspect="1"/>
          </p:cNvPicPr>
          <p:nvPr/>
        </p:nvPicPr>
        <p:blipFill>
          <a:blip r:embed="rId3"/>
          <a:stretch>
            <a:fillRect/>
          </a:stretch>
        </p:blipFill>
        <p:spPr>
          <a:xfrm>
            <a:off x="2923474" y="812800"/>
            <a:ext cx="9184169" cy="550672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04145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35922" y="0"/>
            <a:ext cx="2687320" cy="1325563"/>
          </a:xfrm>
        </p:spPr>
        <p:txBody>
          <a:bodyPr/>
          <a:lstStyle/>
          <a:p>
            <a:r>
              <a:rPr lang="zh-TW" altLang="en-US" dirty="0">
                <a:latin typeface="微軟正黑體" panose="020B0604030504040204" pitchFamily="34" charset="-120"/>
                <a:ea typeface="微軟正黑體" panose="020B0604030504040204" pitchFamily="34" charset="-120"/>
              </a:rPr>
              <a:t>真實世界</a:t>
            </a:r>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1360" y="635000"/>
            <a:ext cx="8571873" cy="5863554"/>
          </a:xfrm>
          <a:prstGeom prst="rect">
            <a:avLst/>
          </a:prstGeom>
        </p:spPr>
      </p:pic>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40" y="1442720"/>
            <a:ext cx="2558002" cy="3837940"/>
          </a:xfrm>
          <a:prstGeom prst="rect">
            <a:avLst/>
          </a:prstGeom>
        </p:spPr>
      </p:pic>
    </p:spTree>
    <p:extLst>
      <p:ext uri="{BB962C8B-B14F-4D97-AF65-F5344CB8AC3E}">
        <p14:creationId xmlns:p14="http://schemas.microsoft.com/office/powerpoint/2010/main" val="593230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35922" y="0"/>
            <a:ext cx="2687320" cy="1325563"/>
          </a:xfrm>
        </p:spPr>
        <p:txBody>
          <a:bodyPr/>
          <a:lstStyle/>
          <a:p>
            <a:r>
              <a:rPr lang="zh-TW" altLang="en-US" dirty="0">
                <a:latin typeface="微軟正黑體" panose="020B0604030504040204" pitchFamily="34" charset="-120"/>
                <a:ea typeface="微軟正黑體" panose="020B0604030504040204" pitchFamily="34" charset="-120"/>
              </a:rPr>
              <a:t>計畫會議</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582" y="1290320"/>
            <a:ext cx="9898098" cy="5567680"/>
          </a:xfrm>
          <a:prstGeom prst="rect">
            <a:avLst/>
          </a:prstGeom>
        </p:spPr>
      </p:pic>
    </p:spTree>
    <p:extLst>
      <p:ext uri="{BB962C8B-B14F-4D97-AF65-F5344CB8AC3E}">
        <p14:creationId xmlns:p14="http://schemas.microsoft.com/office/powerpoint/2010/main" val="3173192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35922" y="0"/>
            <a:ext cx="2687320" cy="1325563"/>
          </a:xfrm>
        </p:spPr>
        <p:txBody>
          <a:bodyPr/>
          <a:lstStyle/>
          <a:p>
            <a:r>
              <a:rPr lang="zh-TW" altLang="en-US" dirty="0">
                <a:latin typeface="微軟正黑體" panose="020B0604030504040204" pitchFamily="34" charset="-120"/>
                <a:ea typeface="微軟正黑體" panose="020B0604030504040204" pitchFamily="34" charset="-120"/>
              </a:rPr>
              <a:t>站立會議</a:t>
            </a: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075" y="1016000"/>
            <a:ext cx="9699413" cy="5455920"/>
          </a:xfrm>
          <a:prstGeom prst="rect">
            <a:avLst/>
          </a:prstGeom>
        </p:spPr>
      </p:pic>
    </p:spTree>
    <p:extLst>
      <p:ext uri="{BB962C8B-B14F-4D97-AF65-F5344CB8AC3E}">
        <p14:creationId xmlns:p14="http://schemas.microsoft.com/office/powerpoint/2010/main" val="1520003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35922" y="0"/>
            <a:ext cx="2687320" cy="1325563"/>
          </a:xfrm>
        </p:spPr>
        <p:txBody>
          <a:bodyPr/>
          <a:lstStyle/>
          <a:p>
            <a:r>
              <a:rPr lang="zh-TW" altLang="en-US" dirty="0">
                <a:latin typeface="微軟正黑體" panose="020B0604030504040204" pitchFamily="34" charset="-120"/>
                <a:ea typeface="微軟正黑體" panose="020B0604030504040204" pitchFamily="34" charset="-120"/>
              </a:rPr>
              <a:t>展示會議</a:t>
            </a: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6800" y="1061085"/>
            <a:ext cx="9763760" cy="5492115"/>
          </a:xfrm>
          <a:prstGeom prst="rect">
            <a:avLst/>
          </a:prstGeom>
        </p:spPr>
      </p:pic>
    </p:spTree>
    <p:extLst>
      <p:ext uri="{BB962C8B-B14F-4D97-AF65-F5344CB8AC3E}">
        <p14:creationId xmlns:p14="http://schemas.microsoft.com/office/powerpoint/2010/main" val="1958043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2687320" cy="1325563"/>
          </a:xfrm>
        </p:spPr>
        <p:txBody>
          <a:bodyPr/>
          <a:lstStyle/>
          <a:p>
            <a:r>
              <a:rPr lang="zh-TW" altLang="en-US" dirty="0">
                <a:latin typeface="微軟正黑體" panose="020B0604030504040204" pitchFamily="34" charset="-120"/>
                <a:ea typeface="微軟正黑體" panose="020B0604030504040204" pitchFamily="34" charset="-120"/>
              </a:rPr>
              <a:t>回顧會議</a:t>
            </a: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991" y="901700"/>
            <a:ext cx="10354169" cy="5824220"/>
          </a:xfrm>
          <a:prstGeom prst="rect">
            <a:avLst/>
          </a:prstGeom>
        </p:spPr>
      </p:pic>
    </p:spTree>
    <p:extLst>
      <p:ext uri="{BB962C8B-B14F-4D97-AF65-F5344CB8AC3E}">
        <p14:creationId xmlns:p14="http://schemas.microsoft.com/office/powerpoint/2010/main" val="2720971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7640" y="243840"/>
            <a:ext cx="1793240" cy="2063273"/>
          </a:xfrm>
        </p:spPr>
        <p:txBody>
          <a:bodyPr>
            <a:normAutofit fontScale="90000"/>
          </a:bodyPr>
          <a:lstStyle/>
          <a:p>
            <a:r>
              <a:rPr lang="zh-TW" altLang="en-US" dirty="0">
                <a:latin typeface="微軟正黑體" panose="020B0604030504040204" pitchFamily="34" charset="-120"/>
                <a:ea typeface="微軟正黑體" panose="020B0604030504040204" pitchFamily="34" charset="-120"/>
              </a:rPr>
              <a:t>創建</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使用者</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故事</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地圖</a:t>
            </a:r>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5103" y="904240"/>
            <a:ext cx="9988407" cy="5618479"/>
          </a:xfrm>
        </p:spPr>
      </p:pic>
    </p:spTree>
    <p:extLst>
      <p:ext uri="{BB962C8B-B14F-4D97-AF65-F5344CB8AC3E}">
        <p14:creationId xmlns:p14="http://schemas.microsoft.com/office/powerpoint/2010/main" val="3668947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4119880" cy="894080"/>
          </a:xfrm>
        </p:spPr>
        <p:txBody>
          <a:bodyPr>
            <a:normAutofit/>
          </a:bodyPr>
          <a:lstStyle/>
          <a:p>
            <a:r>
              <a:rPr lang="zh-TW" altLang="en-US" b="1" dirty="0">
                <a:latin typeface="微軟正黑體" panose="020B0604030504040204" pitchFamily="34" charset="-120"/>
                <a:ea typeface="微軟正黑體" panose="020B0604030504040204" pitchFamily="34" charset="-120"/>
              </a:rPr>
              <a:t>需習型組織</a:t>
            </a:r>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6063" y="894080"/>
            <a:ext cx="10060657" cy="5659120"/>
          </a:xfrm>
          <a:prstGeom prst="rect">
            <a:avLst/>
          </a:prstGeom>
        </p:spPr>
      </p:pic>
    </p:spTree>
    <p:extLst>
      <p:ext uri="{BB962C8B-B14F-4D97-AF65-F5344CB8AC3E}">
        <p14:creationId xmlns:p14="http://schemas.microsoft.com/office/powerpoint/2010/main" val="3825155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4119880" cy="894080"/>
          </a:xfrm>
        </p:spPr>
        <p:txBody>
          <a:bodyPr>
            <a:normAutofit/>
          </a:bodyPr>
          <a:lstStyle/>
          <a:p>
            <a:r>
              <a:rPr lang="zh-TW" altLang="en-US" b="1" dirty="0">
                <a:latin typeface="微軟正黑體" panose="020B0604030504040204" pitchFamily="34" charset="-120"/>
                <a:ea typeface="微軟正黑體" panose="020B0604030504040204" pitchFamily="34" charset="-120"/>
              </a:rPr>
              <a:t>累積流程圖</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807" y="596698"/>
            <a:ext cx="8242993" cy="6261302"/>
          </a:xfrm>
          <a:prstGeom prst="rect">
            <a:avLst/>
          </a:prstGeom>
        </p:spPr>
      </p:pic>
    </p:spTree>
    <p:extLst>
      <p:ext uri="{BB962C8B-B14F-4D97-AF65-F5344CB8AC3E}">
        <p14:creationId xmlns:p14="http://schemas.microsoft.com/office/powerpoint/2010/main" val="1962719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5120" y="0"/>
            <a:ext cx="1529080" cy="1325563"/>
          </a:xfrm>
        </p:spPr>
        <p:txBody>
          <a:bodyPr/>
          <a:lstStyle/>
          <a:p>
            <a:r>
              <a:rPr lang="zh-TW" altLang="en-US" b="1" dirty="0">
                <a:latin typeface="微軟正黑體" panose="020B0604030504040204" pitchFamily="34" charset="-120"/>
                <a:ea typeface="微軟正黑體" panose="020B0604030504040204" pitchFamily="34" charset="-120"/>
              </a:rPr>
              <a:t>溝通</a:t>
            </a:r>
            <a:endParaRPr lang="zh-TW" altLang="en-US" b="1"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5680" y="551020"/>
            <a:ext cx="7049770" cy="6082155"/>
          </a:xfrm>
          <a:prstGeom prst="rect">
            <a:avLst/>
          </a:prstGeom>
        </p:spPr>
      </p:pic>
    </p:spTree>
    <p:extLst>
      <p:ext uri="{BB962C8B-B14F-4D97-AF65-F5344CB8AC3E}">
        <p14:creationId xmlns:p14="http://schemas.microsoft.com/office/powerpoint/2010/main" val="942506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680" y="-426720"/>
            <a:ext cx="11003280" cy="8252460"/>
          </a:xfrm>
          <a:prstGeom prst="rect">
            <a:avLst/>
          </a:prstGeom>
        </p:spPr>
      </p:pic>
      <p:sp>
        <p:nvSpPr>
          <p:cNvPr id="6" name="矩形 5"/>
          <p:cNvSpPr/>
          <p:nvPr/>
        </p:nvSpPr>
        <p:spPr>
          <a:xfrm>
            <a:off x="3434080" y="5781040"/>
            <a:ext cx="7071360" cy="904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101600" y="-121920"/>
            <a:ext cx="3078480" cy="1325563"/>
          </a:xfrm>
        </p:spPr>
        <p:txBody>
          <a:bodyPr/>
          <a:lstStyle/>
          <a:p>
            <a:r>
              <a:rPr lang="en-US" altLang="zh-TW" dirty="0">
                <a:latin typeface="微軟正黑體" panose="020B0604030504040204" pitchFamily="34" charset="-120"/>
                <a:ea typeface="微軟正黑體" panose="020B0604030504040204" pitchFamily="34" charset="-120"/>
              </a:rPr>
              <a:t>Q&amp;A</a:t>
            </a:r>
            <a:r>
              <a:rPr lang="zh-TW" altLang="en-US" dirty="0">
                <a:latin typeface="微軟正黑體" panose="020B0604030504040204" pitchFamily="34" charset="-120"/>
                <a:ea typeface="微軟正黑體" panose="020B0604030504040204" pitchFamily="34" charset="-120"/>
              </a:rPr>
              <a:t> 看板</a:t>
            </a:r>
          </a:p>
        </p:txBody>
      </p:sp>
    </p:spTree>
    <p:extLst>
      <p:ext uri="{BB962C8B-B14F-4D97-AF65-F5344CB8AC3E}">
        <p14:creationId xmlns:p14="http://schemas.microsoft.com/office/powerpoint/2010/main" val="4030418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34080" y="5781040"/>
            <a:ext cx="7071360" cy="904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101600" y="-121920"/>
            <a:ext cx="3078480" cy="1325563"/>
          </a:xfrm>
        </p:spPr>
        <p:txBody>
          <a:bodyPr/>
          <a:lstStyle/>
          <a:p>
            <a:r>
              <a:rPr lang="zh-TW" altLang="en-US" b="1" dirty="0">
                <a:latin typeface="微軟正黑體" panose="020B0604030504040204" pitchFamily="34" charset="-120"/>
                <a:ea typeface="微軟正黑體" panose="020B0604030504040204" pitchFamily="34" charset="-120"/>
              </a:rPr>
              <a:t>流程效能</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040" y="0"/>
            <a:ext cx="9144000" cy="6858000"/>
          </a:xfrm>
          <a:prstGeom prst="rect">
            <a:avLst/>
          </a:prstGeom>
        </p:spPr>
      </p:pic>
    </p:spTree>
    <p:extLst>
      <p:ext uri="{BB962C8B-B14F-4D97-AF65-F5344CB8AC3E}">
        <p14:creationId xmlns:p14="http://schemas.microsoft.com/office/powerpoint/2010/main" val="2848165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0A9E7F-FB7B-4F7B-93F8-006E4CA86AD9}"/>
              </a:ext>
            </a:extLst>
          </p:cNvPr>
          <p:cNvSpPr>
            <a:spLocks noGrp="1"/>
          </p:cNvSpPr>
          <p:nvPr>
            <p:ph type="title"/>
          </p:nvPr>
        </p:nvSpPr>
        <p:spPr>
          <a:xfrm>
            <a:off x="282019" y="148308"/>
            <a:ext cx="1961561" cy="530421"/>
          </a:xfrm>
        </p:spPr>
        <p:txBody>
          <a:bodyPr>
            <a:normAutofit fontScale="90000"/>
          </a:bodyPr>
          <a:lstStyle/>
          <a:p>
            <a:r>
              <a:rPr lang="zh-TW" altLang="en-US">
                <a:latin typeface="微軟正黑體" panose="020B0604030504040204" pitchFamily="34" charset="-120"/>
                <a:ea typeface="微軟正黑體" panose="020B0604030504040204" pitchFamily="34" charset="-120"/>
              </a:rPr>
              <a:t>问题集</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F7336EEE-87C0-4548-B186-96BF388C1C54}"/>
              </a:ext>
            </a:extLst>
          </p:cNvPr>
          <p:cNvSpPr>
            <a:spLocks noGrp="1"/>
          </p:cNvSpPr>
          <p:nvPr>
            <p:ph idx="1"/>
          </p:nvPr>
        </p:nvSpPr>
        <p:spPr>
          <a:xfrm>
            <a:off x="461913" y="1065228"/>
            <a:ext cx="11500701" cy="5590095"/>
          </a:xfrm>
        </p:spPr>
        <p:txBody>
          <a:bodyPr/>
          <a:lstStyle/>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敏捷开发为</a:t>
            </a:r>
            <a:r>
              <a:rPr lang="zh-TW" altLang="en-US">
                <a:latin typeface="微軟正黑體" panose="020B0604030504040204" pitchFamily="34" charset="-120"/>
                <a:ea typeface="微軟正黑體" panose="020B0604030504040204" pitchFamily="34" charset="-120"/>
              </a:rPr>
              <a:t>什么不是</a:t>
            </a:r>
            <a:r>
              <a:rPr lang="zh-TW" altLang="en-US" dirty="0">
                <a:latin typeface="微軟正黑體" panose="020B0604030504040204" pitchFamily="34" charset="-120"/>
                <a:ea typeface="微軟正黑體" panose="020B0604030504040204" pitchFamily="34" charset="-120"/>
              </a:rPr>
              <a:t>一种快速的开发方法，那他为何可以称为敏捷</a:t>
            </a:r>
            <a:r>
              <a:rPr lang="en-US" altLang="zh-TW" dirty="0">
                <a:latin typeface="微軟正黑體" panose="020B0604030504040204" pitchFamily="34" charset="-120"/>
                <a:ea typeface="微軟正黑體" panose="020B0604030504040204" pitchFamily="34" charset="-120"/>
              </a:rPr>
              <a:t>?</a:t>
            </a:r>
          </a:p>
          <a:p>
            <a:pPr marL="514350" indent="-514350">
              <a:buFont typeface="+mj-lt"/>
              <a:buAutoNum type="arabicPeriod"/>
            </a:pPr>
            <a:r>
              <a:rPr lang="en-US" altLang="zh-TW" dirty="0">
                <a:latin typeface="微軟正黑體" panose="020B0604030504040204" pitchFamily="34" charset="-120"/>
                <a:ea typeface="微軟正黑體" panose="020B0604030504040204" pitchFamily="34" charset="-120"/>
              </a:rPr>
              <a:t>Scrum </a:t>
            </a:r>
            <a:r>
              <a:rPr lang="zh-TW" altLang="en-US" dirty="0">
                <a:latin typeface="微軟正黑體" panose="020B0604030504040204" pitchFamily="34" charset="-120"/>
                <a:ea typeface="微軟正黑體" panose="020B0604030504040204" pitchFamily="34" charset="-120"/>
              </a:rPr>
              <a:t>是一种不含任何程序技术的开发方法，那质量怎么办</a:t>
            </a:r>
            <a:r>
              <a:rPr lang="en-US" altLang="zh-TW" dirty="0">
                <a:latin typeface="微軟正黑體" panose="020B0604030504040204" pitchFamily="34" charset="-120"/>
                <a:ea typeface="微軟正黑體" panose="020B0604030504040204" pitchFamily="34" charset="-120"/>
              </a:rPr>
              <a:t>?</a:t>
            </a: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敏捷开发的项目成败应该由谁来负责，为什么</a:t>
            </a:r>
            <a:r>
              <a:rPr lang="en-US" altLang="zh-TW" dirty="0">
                <a:latin typeface="微軟正黑體" panose="020B0604030504040204" pitchFamily="34" charset="-120"/>
                <a:ea typeface="微軟正黑體" panose="020B0604030504040204" pitchFamily="34" charset="-120"/>
              </a:rPr>
              <a:t>?</a:t>
            </a: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执行</a:t>
            </a:r>
            <a:r>
              <a:rPr lang="en-US" altLang="zh-TW" dirty="0">
                <a:latin typeface="微軟正黑體" panose="020B0604030504040204" pitchFamily="34" charset="-120"/>
                <a:ea typeface="微軟正黑體" panose="020B0604030504040204" pitchFamily="34" charset="-120"/>
              </a:rPr>
              <a:t>Scrum </a:t>
            </a:r>
            <a:r>
              <a:rPr lang="zh-TW" altLang="en-US" dirty="0">
                <a:latin typeface="微軟正黑體" panose="020B0604030504040204" pitchFamily="34" charset="-120"/>
                <a:ea typeface="微軟正黑體" panose="020B0604030504040204" pitchFamily="34" charset="-120"/>
              </a:rPr>
              <a:t>的成败取决于团队的素质，素质越高越容易成功？</a:t>
            </a:r>
            <a:endParaRPr lang="en-US" altLang="zh-TW" dirty="0">
              <a:latin typeface="微軟正黑體" panose="020B0604030504040204" pitchFamily="34" charset="-120"/>
              <a:ea typeface="微軟正黑體" panose="020B0604030504040204" pitchFamily="34" charset="-120"/>
            </a:endParaRP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执行</a:t>
            </a:r>
            <a:r>
              <a:rPr lang="en-US" altLang="zh-TW" dirty="0">
                <a:latin typeface="微軟正黑體" panose="020B0604030504040204" pitchFamily="34" charset="-120"/>
                <a:ea typeface="微軟正黑體" panose="020B0604030504040204" pitchFamily="34" charset="-120"/>
              </a:rPr>
              <a:t>Scrum</a:t>
            </a:r>
            <a:r>
              <a:rPr lang="zh-TW" altLang="en-US" dirty="0">
                <a:latin typeface="微軟正黑體" panose="020B0604030504040204" pitchFamily="34" charset="-120"/>
                <a:ea typeface="微軟正黑體" panose="020B0604030504040204" pitchFamily="34" charset="-120"/>
              </a:rPr>
              <a:t>时当与企业文化相抵触时怎么办？</a:t>
            </a:r>
            <a:endParaRPr lang="en-US" altLang="zh-TW" dirty="0">
              <a:latin typeface="微軟正黑體" panose="020B0604030504040204" pitchFamily="34" charset="-120"/>
              <a:ea typeface="微軟正黑體" panose="020B0604030504040204" pitchFamily="34" charset="-120"/>
            </a:endParaRP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你的团队会自我管理吗？如何行成一个能够自我管理的团队？</a:t>
            </a:r>
            <a:endParaRPr lang="en-US" altLang="zh-TW" dirty="0">
              <a:latin typeface="微軟正黑體" panose="020B0604030504040204" pitchFamily="34" charset="-120"/>
              <a:ea typeface="微軟正黑體" panose="020B0604030504040204" pitchFamily="34" charset="-120"/>
            </a:endParaRP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看板是用来解决流程中 </a:t>
            </a:r>
            <a:r>
              <a:rPr lang="en-US" altLang="zh-TW" dirty="0">
                <a:latin typeface="微軟正黑體" panose="020B0604030504040204" pitchFamily="34" charset="-120"/>
                <a:ea typeface="微軟正黑體" panose="020B0604030504040204" pitchFamily="34" charset="-120"/>
              </a:rPr>
              <a:t>Queue </a:t>
            </a:r>
            <a:r>
              <a:rPr lang="zh-TW" altLang="en-US" dirty="0">
                <a:latin typeface="微軟正黑體" panose="020B0604030504040204" pitchFamily="34" charset="-120"/>
                <a:ea typeface="微軟正黑體" panose="020B0604030504040204" pitchFamily="34" charset="-120"/>
              </a:rPr>
              <a:t>的问题？</a:t>
            </a:r>
            <a:endParaRPr lang="en-US" altLang="zh-TW" dirty="0">
              <a:latin typeface="微軟正黑體" panose="020B0604030504040204" pitchFamily="34" charset="-120"/>
              <a:ea typeface="微軟正黑體" panose="020B0604030504040204" pitchFamily="34" charset="-120"/>
            </a:endParaRP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为什么大家都说看板是给老板们看的</a:t>
            </a:r>
            <a:r>
              <a:rPr lang="en-US" altLang="zh-TW" dirty="0">
                <a:latin typeface="微軟正黑體" panose="020B0604030504040204" pitchFamily="34" charset="-120"/>
                <a:ea typeface="微軟正黑體" panose="020B0604030504040204" pitchFamily="34" charset="-120"/>
              </a:rPr>
              <a:t>?</a:t>
            </a: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如何为团队制定简单的规则呢</a:t>
            </a:r>
            <a:r>
              <a:rPr lang="en-US" altLang="zh-TW" dirty="0">
                <a:latin typeface="微軟正黑體" panose="020B0604030504040204" pitchFamily="34" charset="-120"/>
                <a:ea typeface="微軟正黑體" panose="020B0604030504040204" pitchFamily="34" charset="-120"/>
              </a:rPr>
              <a:t>?</a:t>
            </a: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谁应该负责写测试案例，为什么</a:t>
            </a:r>
            <a:r>
              <a:rPr lang="en-US" altLang="zh-TW" dirty="0">
                <a:latin typeface="微軟正黑體" panose="020B0604030504040204" pitchFamily="34" charset="-120"/>
                <a:ea typeface="微軟正黑體" panose="020B0604030504040204" pitchFamily="34" charset="-120"/>
              </a:rPr>
              <a:t>?</a:t>
            </a: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51841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CC675D-CAB8-4203-ACEF-0209626281F5}"/>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開發速度</a:t>
            </a:r>
          </a:p>
        </p:txBody>
      </p:sp>
      <p:pic>
        <p:nvPicPr>
          <p:cNvPr id="4" name="圖片 3">
            <a:extLst>
              <a:ext uri="{FF2B5EF4-FFF2-40B4-BE49-F238E27FC236}">
                <a16:creationId xmlns:a16="http://schemas.microsoft.com/office/drawing/2014/main" id="{3F9FA2E6-F418-484D-A0EC-FA52F7113B04}"/>
              </a:ext>
            </a:extLst>
          </p:cNvPr>
          <p:cNvPicPr>
            <a:picLocks noChangeAspect="1"/>
          </p:cNvPicPr>
          <p:nvPr/>
        </p:nvPicPr>
        <p:blipFill>
          <a:blip r:embed="rId2"/>
          <a:stretch>
            <a:fillRect/>
          </a:stretch>
        </p:blipFill>
        <p:spPr>
          <a:xfrm>
            <a:off x="707010" y="0"/>
            <a:ext cx="10520314" cy="6858000"/>
          </a:xfrm>
          <a:prstGeom prst="rect">
            <a:avLst/>
          </a:prstGeom>
        </p:spPr>
      </p:pic>
    </p:spTree>
    <p:extLst>
      <p:ext uri="{BB962C8B-B14F-4D97-AF65-F5344CB8AC3E}">
        <p14:creationId xmlns:p14="http://schemas.microsoft.com/office/powerpoint/2010/main" val="4181476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extLst>
              <a:ext uri="{FF2B5EF4-FFF2-40B4-BE49-F238E27FC236}">
                <a16:creationId xmlns:a16="http://schemas.microsoft.com/office/drawing/2014/main" id="{D921CC89-C801-4115-8641-81B85B651E16}"/>
              </a:ext>
            </a:extLst>
          </p:cNvPr>
          <p:cNvSpPr/>
          <p:nvPr/>
        </p:nvSpPr>
        <p:spPr>
          <a:xfrm>
            <a:off x="4564897" y="351828"/>
            <a:ext cx="2723823" cy="369332"/>
          </a:xfrm>
          <a:prstGeom prst="rect">
            <a:avLst/>
          </a:prstGeom>
        </p:spPr>
        <p:txBody>
          <a:bodyPr wrap="none">
            <a:spAutoFit/>
          </a:bodyPr>
          <a:lstStyle/>
          <a:p>
            <a:r>
              <a:rPr lang="zh-TW" altLang="en-US" sz="1800" b="1" dirty="0">
                <a:latin typeface="微軟正黑體" panose="020B0604030504040204" pitchFamily="34" charset="-120"/>
                <a:ea typeface="微軟正黑體" panose="020B0604030504040204" pitchFamily="34" charset="-120"/>
              </a:rPr>
              <a:t>影响开发速度的系统图标</a:t>
            </a:r>
            <a:endParaRPr lang="zh-TW" altLang="en-US" sz="1800" dirty="0">
              <a:latin typeface="微軟正黑體" panose="020B0604030504040204" pitchFamily="34" charset="-120"/>
              <a:ea typeface="微軟正黑體" panose="020B0604030504040204" pitchFamily="34" charset="-120"/>
            </a:endParaRPr>
          </a:p>
        </p:txBody>
      </p:sp>
      <p:pic>
        <p:nvPicPr>
          <p:cNvPr id="58" name="圖片 57">
            <a:extLst>
              <a:ext uri="{FF2B5EF4-FFF2-40B4-BE49-F238E27FC236}">
                <a16:creationId xmlns:a16="http://schemas.microsoft.com/office/drawing/2014/main" id="{98FD7146-F49C-4155-9C02-D4D42E6857CF}"/>
              </a:ext>
            </a:extLst>
          </p:cNvPr>
          <p:cNvPicPr>
            <a:picLocks noChangeAspect="1"/>
          </p:cNvPicPr>
          <p:nvPr/>
        </p:nvPicPr>
        <p:blipFill>
          <a:blip r:embed="rId2"/>
          <a:stretch>
            <a:fillRect/>
          </a:stretch>
        </p:blipFill>
        <p:spPr>
          <a:xfrm>
            <a:off x="595884" y="0"/>
            <a:ext cx="11000232" cy="6858000"/>
          </a:xfrm>
          <a:prstGeom prst="rect">
            <a:avLst/>
          </a:prstGeom>
        </p:spPr>
      </p:pic>
    </p:spTree>
    <p:extLst>
      <p:ext uri="{BB962C8B-B14F-4D97-AF65-F5344CB8AC3E}">
        <p14:creationId xmlns:p14="http://schemas.microsoft.com/office/powerpoint/2010/main" val="2741036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C6FE2F3-D6BF-4B57-B382-28210F7CE36C}"/>
              </a:ext>
            </a:extLst>
          </p:cNvPr>
          <p:cNvSpPr>
            <a:spLocks noGrp="1"/>
          </p:cNvSpPr>
          <p:nvPr>
            <p:ph type="title"/>
          </p:nvPr>
        </p:nvSpPr>
        <p:spPr>
          <a:xfrm>
            <a:off x="176229" y="164932"/>
            <a:ext cx="3449803" cy="741974"/>
          </a:xfrm>
        </p:spPr>
        <p:txBody>
          <a:bodyPr>
            <a:normAutofit/>
          </a:bodyPr>
          <a:lstStyle/>
          <a:p>
            <a:r>
              <a:rPr lang="zh-TW" altLang="en-US" sz="1800" dirty="0">
                <a:solidFill>
                  <a:srgbClr val="0070C0"/>
                </a:solidFill>
                <a:latin typeface="微軟正黑體" panose="020B0604030504040204" pitchFamily="34" charset="-120"/>
                <a:ea typeface="微軟正黑體" panose="020B0604030504040204" pitchFamily="34" charset="-120"/>
              </a:rPr>
              <a:t>再来分类一下</a:t>
            </a:r>
            <a:r>
              <a:rPr lang="en-US" altLang="zh-TW" sz="1800" dirty="0">
                <a:solidFill>
                  <a:srgbClr val="0070C0"/>
                </a:solidFill>
                <a:latin typeface="微軟正黑體" panose="020B0604030504040204" pitchFamily="34" charset="-120"/>
                <a:ea typeface="微軟正黑體" panose="020B0604030504040204" pitchFamily="34" charset="-120"/>
              </a:rPr>
              <a:t>…</a:t>
            </a:r>
            <a:endParaRPr lang="zh-TW" altLang="en-US" sz="1800" dirty="0">
              <a:solidFill>
                <a:srgbClr val="0070C0"/>
              </a:solidFill>
              <a:latin typeface="微軟正黑體" panose="020B0604030504040204" pitchFamily="34" charset="-120"/>
              <a:ea typeface="微軟正黑體" panose="020B0604030504040204" pitchFamily="34" charset="-120"/>
            </a:endParaRPr>
          </a:p>
        </p:txBody>
      </p:sp>
      <p:sp>
        <p:nvSpPr>
          <p:cNvPr id="5" name="內容版面配置區 2">
            <a:extLst>
              <a:ext uri="{FF2B5EF4-FFF2-40B4-BE49-F238E27FC236}">
                <a16:creationId xmlns:a16="http://schemas.microsoft.com/office/drawing/2014/main" id="{655E3A48-0233-4AE8-91C9-F9E02BAB171B}"/>
              </a:ext>
            </a:extLst>
          </p:cNvPr>
          <p:cNvSpPr>
            <a:spLocks noGrp="1"/>
          </p:cNvSpPr>
          <p:nvPr>
            <p:ph idx="1"/>
          </p:nvPr>
        </p:nvSpPr>
        <p:spPr>
          <a:xfrm>
            <a:off x="1577308" y="1185142"/>
            <a:ext cx="9979954" cy="4873283"/>
          </a:xfrm>
        </p:spPr>
        <p:txBody>
          <a:bodyPr>
            <a:normAutofit fontScale="92500" lnSpcReduction="20000"/>
          </a:bodyPr>
          <a:lstStyle/>
          <a:p>
            <a:pPr>
              <a:lnSpc>
                <a:spcPct val="110000"/>
              </a:lnSpc>
              <a:spcBef>
                <a:spcPts val="338"/>
              </a:spcBef>
            </a:pPr>
            <a:r>
              <a:rPr lang="zh-TW" altLang="en-US" b="1" dirty="0">
                <a:solidFill>
                  <a:srgbClr val="C00000"/>
                </a:solidFill>
                <a:latin typeface="微軟正黑體" panose="020B0604030504040204" pitchFamily="34" charset="-120"/>
                <a:ea typeface="微軟正黑體" panose="020B0604030504040204" pitchFamily="34" charset="-120"/>
              </a:rPr>
              <a:t>系统复杂度</a:t>
            </a:r>
            <a:endParaRPr lang="en-US" altLang="zh-TW" b="1" dirty="0">
              <a:solidFill>
                <a:srgbClr val="C00000"/>
              </a:solidFill>
              <a:latin typeface="微軟正黑體" panose="020B0604030504040204" pitchFamily="34" charset="-120"/>
              <a:ea typeface="微軟正黑體" panose="020B0604030504040204" pitchFamily="34" charset="-120"/>
            </a:endParaRPr>
          </a:p>
          <a:p>
            <a:pPr marL="257168" lvl="1" indent="0">
              <a:lnSpc>
                <a:spcPct val="110000"/>
              </a:lnSpc>
              <a:spcBef>
                <a:spcPts val="0"/>
              </a:spcBef>
              <a:buNone/>
            </a:pPr>
            <a:r>
              <a:rPr lang="zh-TW" altLang="en-US" dirty="0">
                <a:latin typeface="微軟正黑體" panose="020B0604030504040204" pitchFamily="34" charset="-120"/>
                <a:ea typeface="微軟正黑體" panose="020B0604030504040204" pitchFamily="34" charset="-120"/>
              </a:rPr>
              <a:t>□无法测试</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□重构</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□技术债</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□不严谨的</a:t>
            </a:r>
            <a:r>
              <a:rPr lang="en-US" altLang="zh-TW" dirty="0">
                <a:latin typeface="微軟正黑體" panose="020B0604030504040204" pitchFamily="34" charset="-120"/>
                <a:ea typeface="微軟正黑體" panose="020B0604030504040204" pitchFamily="34" charset="-120"/>
              </a:rPr>
              <a:t>coding </a:t>
            </a:r>
            <a:r>
              <a:rPr lang="zh-TW" altLang="en-US" dirty="0">
                <a:latin typeface="微軟正黑體" panose="020B0604030504040204" pitchFamily="34" charset="-120"/>
                <a:ea typeface="微軟正黑體" panose="020B0604030504040204" pitchFamily="34" charset="-120"/>
              </a:rPr>
              <a:t>习惯</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□期限的压力</a:t>
            </a:r>
            <a:r>
              <a:rPr lang="en-US" altLang="zh-TW" dirty="0">
                <a:latin typeface="微軟正黑體" panose="020B0604030504040204" pitchFamily="34" charset="-120"/>
                <a:ea typeface="微軟正黑體" panose="020B0604030504040204" pitchFamily="34" charset="-120"/>
              </a:rPr>
              <a:t>,</a:t>
            </a:r>
          </a:p>
          <a:p>
            <a:pPr marL="257168" lvl="1" indent="0">
              <a:lnSpc>
                <a:spcPct val="110000"/>
              </a:lnSpc>
              <a:spcBef>
                <a:spcPts val="225"/>
              </a:spcBef>
              <a:buNone/>
            </a:pPr>
            <a:r>
              <a:rPr lang="zh-TW" altLang="en-US" dirty="0">
                <a:latin typeface="微軟正黑體" panose="020B0604030504040204" pitchFamily="34" charset="-120"/>
                <a:ea typeface="微軟正黑體" panose="020B0604030504040204" pitchFamily="34" charset="-120"/>
              </a:rPr>
              <a:t>□架构不良</a:t>
            </a:r>
            <a:endParaRPr lang="en-US" altLang="zh-TW" dirty="0">
              <a:latin typeface="微軟正黑體" panose="020B0604030504040204" pitchFamily="34" charset="-120"/>
              <a:ea typeface="微軟正黑體" panose="020B0604030504040204" pitchFamily="34" charset="-120"/>
            </a:endParaRPr>
          </a:p>
          <a:p>
            <a:pPr>
              <a:lnSpc>
                <a:spcPct val="120000"/>
              </a:lnSpc>
              <a:spcBef>
                <a:spcPts val="600"/>
              </a:spcBef>
            </a:pPr>
            <a:r>
              <a:rPr lang="zh-TW" altLang="en-US" b="1" dirty="0">
                <a:solidFill>
                  <a:srgbClr val="C00000"/>
                </a:solidFill>
                <a:latin typeface="微軟正黑體" panose="020B0604030504040204" pitchFamily="34" charset="-120"/>
                <a:ea typeface="微軟正黑體" panose="020B0604030504040204" pitchFamily="34" charset="-120"/>
              </a:rPr>
              <a:t>浪费的活动</a:t>
            </a:r>
            <a:endParaRPr lang="en-US" altLang="zh-TW" b="1" dirty="0">
              <a:solidFill>
                <a:srgbClr val="C00000"/>
              </a:solidFill>
              <a:latin typeface="微軟正黑體" panose="020B0604030504040204" pitchFamily="34" charset="-120"/>
              <a:ea typeface="微軟正黑體" panose="020B0604030504040204" pitchFamily="34" charset="-120"/>
            </a:endParaRPr>
          </a:p>
          <a:p>
            <a:pPr marL="0" indent="0">
              <a:lnSpc>
                <a:spcPct val="110000"/>
              </a:lnSpc>
              <a:spcBef>
                <a:spcPts val="0"/>
              </a:spcBef>
              <a:buNone/>
            </a:pPr>
            <a:r>
              <a:rPr lang="zh-TW" altLang="en-US" sz="1800" b="1" dirty="0">
                <a:latin typeface="微軟正黑體" panose="020B0604030504040204" pitchFamily="34" charset="-120"/>
                <a:ea typeface="微軟正黑體" panose="020B0604030504040204" pitchFamily="34" charset="-120"/>
              </a:rPr>
              <a:t>     </a:t>
            </a:r>
            <a:r>
              <a:rPr lang="zh-TW" altLang="en-US" sz="1800" dirty="0">
                <a:latin typeface="微軟正黑體" panose="020B0604030504040204" pitchFamily="34" charset="-120"/>
                <a:ea typeface="微軟正黑體" panose="020B0604030504040204" pitchFamily="34" charset="-120"/>
              </a:rPr>
              <a:t>□会议太多</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 □面试太多</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 □一直在教人</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 □花太多时间在协调上</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 </a:t>
            </a:r>
            <a:endParaRPr lang="en-US" altLang="zh-TW" sz="1800" dirty="0">
              <a:latin typeface="微軟正黑體" panose="020B0604030504040204" pitchFamily="34" charset="-120"/>
              <a:ea typeface="微軟正黑體" panose="020B0604030504040204" pitchFamily="34" charset="-120"/>
            </a:endParaRPr>
          </a:p>
          <a:p>
            <a:pPr marL="0" indent="0">
              <a:lnSpc>
                <a:spcPct val="120000"/>
              </a:lnSpc>
              <a:spcBef>
                <a:spcPts val="225"/>
              </a:spcBef>
              <a:buNone/>
            </a:pPr>
            <a:r>
              <a:rPr lang="zh-TW" altLang="en-US" sz="1800" dirty="0">
                <a:latin typeface="微軟正黑體" panose="020B0604030504040204" pitchFamily="34" charset="-120"/>
                <a:ea typeface="微軟正黑體" panose="020B0604030504040204" pitchFamily="34" charset="-120"/>
              </a:rPr>
              <a:t>     □工作环境不优</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 □工作机器效能不佳</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  □英文阅读能力不佳</a:t>
            </a:r>
            <a:endParaRPr lang="en-US" altLang="zh-TW" sz="1800" b="1" dirty="0">
              <a:latin typeface="微軟正黑體" panose="020B0604030504040204" pitchFamily="34" charset="-120"/>
              <a:ea typeface="微軟正黑體" panose="020B0604030504040204" pitchFamily="34" charset="-120"/>
            </a:endParaRPr>
          </a:p>
          <a:p>
            <a:pPr>
              <a:lnSpc>
                <a:spcPct val="110000"/>
              </a:lnSpc>
              <a:spcBef>
                <a:spcPts val="600"/>
              </a:spcBef>
            </a:pPr>
            <a:r>
              <a:rPr lang="zh-TW" altLang="en-US" b="1" dirty="0">
                <a:solidFill>
                  <a:schemeClr val="accent6">
                    <a:lumMod val="75000"/>
                  </a:schemeClr>
                </a:solidFill>
                <a:latin typeface="微軟正黑體" panose="020B0604030504040204" pitchFamily="34" charset="-120"/>
                <a:ea typeface="微軟正黑體" panose="020B0604030504040204" pitchFamily="34" charset="-120"/>
              </a:rPr>
              <a:t>团队的技术能力</a:t>
            </a:r>
            <a:endParaRPr lang="en-US" altLang="zh-TW" b="1" dirty="0">
              <a:solidFill>
                <a:schemeClr val="accent6">
                  <a:lumMod val="75000"/>
                </a:schemeClr>
              </a:solidFill>
              <a:latin typeface="微軟正黑體" panose="020B0604030504040204" pitchFamily="34" charset="-120"/>
              <a:ea typeface="微軟正黑體" panose="020B0604030504040204" pitchFamily="34" charset="-120"/>
            </a:endParaRPr>
          </a:p>
          <a:p>
            <a:pPr marL="0" indent="0">
              <a:lnSpc>
                <a:spcPct val="110000"/>
              </a:lnSpc>
              <a:spcBef>
                <a:spcPts val="0"/>
              </a:spcBef>
              <a:buNone/>
            </a:pPr>
            <a:r>
              <a:rPr lang="zh-TW" altLang="en-US" sz="1800" dirty="0">
                <a:latin typeface="微軟正黑體" panose="020B0604030504040204" pitchFamily="34" charset="-120"/>
                <a:ea typeface="微軟正黑體" panose="020B0604030504040204" pitchFamily="34" charset="-120"/>
              </a:rPr>
              <a:t>     □ 相关领域的知识</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 □学习能力</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 □经验</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 □研讨会</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 □美好的周五</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 </a:t>
            </a:r>
            <a:endParaRPr lang="en-US" altLang="zh-TW" sz="1800" dirty="0">
              <a:latin typeface="微軟正黑體" panose="020B0604030504040204" pitchFamily="34" charset="-120"/>
              <a:ea typeface="微軟正黑體" panose="020B0604030504040204" pitchFamily="34" charset="-120"/>
            </a:endParaRPr>
          </a:p>
          <a:p>
            <a:pPr>
              <a:lnSpc>
                <a:spcPct val="110000"/>
              </a:lnSpc>
              <a:spcBef>
                <a:spcPts val="600"/>
              </a:spcBef>
            </a:pPr>
            <a:r>
              <a:rPr lang="zh-TW" altLang="en-US" b="1" dirty="0">
                <a:solidFill>
                  <a:schemeClr val="accent6">
                    <a:lumMod val="75000"/>
                  </a:schemeClr>
                </a:solidFill>
                <a:latin typeface="微軟正黑體" panose="020B0604030504040204" pitchFamily="34" charset="-120"/>
                <a:ea typeface="微軟正黑體" panose="020B0604030504040204" pitchFamily="34" charset="-120"/>
              </a:rPr>
              <a:t>专注的程度</a:t>
            </a:r>
            <a:endParaRPr lang="en-US" altLang="zh-TW" b="1" dirty="0">
              <a:solidFill>
                <a:schemeClr val="accent6">
                  <a:lumMod val="75000"/>
                </a:schemeClr>
              </a:solidFill>
              <a:latin typeface="微軟正黑體" panose="020B0604030504040204" pitchFamily="34" charset="-120"/>
              <a:ea typeface="微軟正黑體" panose="020B0604030504040204" pitchFamily="34" charset="-120"/>
            </a:endParaRPr>
          </a:p>
          <a:p>
            <a:pPr marL="0" indent="0">
              <a:lnSpc>
                <a:spcPct val="110000"/>
              </a:lnSpc>
              <a:spcBef>
                <a:spcPts val="0"/>
              </a:spcBef>
              <a:buNone/>
            </a:pPr>
            <a:r>
              <a:rPr lang="zh-TW" altLang="en-US" sz="1800" dirty="0">
                <a:latin typeface="微軟正黑體" panose="020B0604030504040204" pitchFamily="34" charset="-120"/>
                <a:ea typeface="微軟正黑體" panose="020B0604030504040204" pitchFamily="34" charset="-120"/>
              </a:rPr>
              <a:t>     □多任务</a:t>
            </a:r>
            <a:r>
              <a:rPr lang="en-US" altLang="zh-TW" sz="1800" dirty="0">
                <a:latin typeface="微軟正黑體" panose="020B0604030504040204" pitchFamily="34" charset="-120"/>
                <a:ea typeface="微軟正黑體" panose="020B0604030504040204" pitchFamily="34" charset="-120"/>
              </a:rPr>
              <a:t>, </a:t>
            </a:r>
            <a:r>
              <a:rPr lang="zh-TW" altLang="en-US" sz="1800" dirty="0">
                <a:latin typeface="微軟正黑體" panose="020B0604030504040204" pitchFamily="34" charset="-120"/>
                <a:ea typeface="微軟正黑體" panose="020B0604030504040204" pitchFamily="34" charset="-120"/>
              </a:rPr>
              <a:t>□数位干扰</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 □轮值</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 □紧急事件</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 □协调性工作太多</a:t>
            </a:r>
            <a:r>
              <a:rPr lang="en-US" altLang="zh-TW" sz="1800" dirty="0">
                <a:latin typeface="微軟正黑體" panose="020B0604030504040204" pitchFamily="34" charset="-120"/>
                <a:ea typeface="微軟正黑體" panose="020B0604030504040204" pitchFamily="34" charset="-120"/>
              </a:rPr>
              <a:t>,</a:t>
            </a:r>
            <a:endParaRPr lang="en-US" altLang="zh-TW" sz="1800" dirty="0">
              <a:solidFill>
                <a:schemeClr val="accent6">
                  <a:lumMod val="75000"/>
                </a:schemeClr>
              </a:solidFill>
              <a:latin typeface="微軟正黑體" panose="020B0604030504040204" pitchFamily="34" charset="-120"/>
              <a:ea typeface="微軟正黑體" panose="020B0604030504040204" pitchFamily="34" charset="-120"/>
            </a:endParaRPr>
          </a:p>
          <a:p>
            <a:pPr>
              <a:lnSpc>
                <a:spcPct val="110000"/>
              </a:lnSpc>
              <a:spcBef>
                <a:spcPts val="600"/>
              </a:spcBef>
            </a:pPr>
            <a:r>
              <a:rPr lang="zh-TW" altLang="en-US" b="1" dirty="0">
                <a:solidFill>
                  <a:schemeClr val="accent6">
                    <a:lumMod val="75000"/>
                  </a:schemeClr>
                </a:solidFill>
                <a:latin typeface="微軟正黑體" panose="020B0604030504040204" pitchFamily="34" charset="-120"/>
                <a:ea typeface="微軟正黑體" panose="020B0604030504040204" pitchFamily="34" charset="-120"/>
              </a:rPr>
              <a:t>个人生活的平衡</a:t>
            </a:r>
            <a:endParaRPr lang="en-US" altLang="zh-TW" b="1" dirty="0">
              <a:solidFill>
                <a:schemeClr val="accent6">
                  <a:lumMod val="75000"/>
                </a:schemeClr>
              </a:solidFill>
              <a:latin typeface="微軟正黑體" panose="020B0604030504040204" pitchFamily="34" charset="-120"/>
              <a:ea typeface="微軟正黑體" panose="020B0604030504040204" pitchFamily="34" charset="-120"/>
            </a:endParaRPr>
          </a:p>
          <a:p>
            <a:pPr>
              <a:lnSpc>
                <a:spcPct val="110000"/>
              </a:lnSpc>
              <a:spcBef>
                <a:spcPts val="600"/>
              </a:spcBef>
            </a:pPr>
            <a:r>
              <a:rPr lang="zh-TW" altLang="en-US" b="1" dirty="0">
                <a:solidFill>
                  <a:srgbClr val="C00000"/>
                </a:solidFill>
                <a:latin typeface="微軟正黑體" panose="020B0604030504040204" pitchFamily="34" charset="-120"/>
                <a:ea typeface="微軟正黑體" panose="020B0604030504040204" pitchFamily="34" charset="-120"/>
              </a:rPr>
              <a:t>重工 </a:t>
            </a:r>
            <a:r>
              <a:rPr lang="zh-TW" altLang="en-US" dirty="0">
                <a:latin typeface="微軟正黑體" panose="020B0604030504040204" pitchFamily="34" charset="-120"/>
                <a:ea typeface="微軟正黑體" panose="020B0604030504040204" pitchFamily="34" charset="-120"/>
              </a:rPr>
              <a:t> □</a:t>
            </a:r>
            <a:r>
              <a:rPr lang="en-US" altLang="zh-TW" sz="1725" dirty="0">
                <a:latin typeface="微軟正黑體" panose="020B0604030504040204" pitchFamily="34" charset="-120"/>
                <a:ea typeface="微軟正黑體" panose="020B0604030504040204" pitchFamily="34" charset="-120"/>
              </a:rPr>
              <a:t>BUG,</a:t>
            </a:r>
            <a:r>
              <a:rPr lang="zh-TW" altLang="en-US" sz="1725"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a:t>
            </a:r>
            <a:r>
              <a:rPr lang="zh-TW" altLang="en-US" sz="1725" dirty="0">
                <a:latin typeface="微軟正黑體" panose="020B0604030504040204" pitchFamily="34" charset="-120"/>
                <a:ea typeface="微軟正黑體" panose="020B0604030504040204" pitchFamily="34" charset="-120"/>
              </a:rPr>
              <a:t>需求模糊</a:t>
            </a:r>
            <a:endParaRPr lang="en-US" altLang="zh-TW" sz="1725" b="1" dirty="0">
              <a:solidFill>
                <a:srgbClr val="C00000"/>
              </a:solidFill>
              <a:latin typeface="微軟正黑體" panose="020B0604030504040204" pitchFamily="34" charset="-120"/>
              <a:ea typeface="微軟正黑體" panose="020B0604030504040204" pitchFamily="34" charset="-120"/>
            </a:endParaRPr>
          </a:p>
          <a:p>
            <a:pPr>
              <a:spcBef>
                <a:spcPts val="1200"/>
              </a:spcBef>
            </a:pPr>
            <a:r>
              <a:rPr lang="zh-TW" altLang="en-US" b="1" dirty="0">
                <a:solidFill>
                  <a:srgbClr val="C00000"/>
                </a:solidFill>
                <a:latin typeface="微軟正黑體" panose="020B0604030504040204" pitchFamily="34" charset="-120"/>
                <a:ea typeface="微軟正黑體" panose="020B0604030504040204" pitchFamily="34" charset="-120"/>
              </a:rPr>
              <a:t>沟通不良      </a:t>
            </a:r>
            <a:r>
              <a:rPr lang="zh-TW" altLang="en-US" dirty="0">
                <a:latin typeface="微軟正黑體" panose="020B0604030504040204" pitchFamily="34" charset="-120"/>
                <a:ea typeface="微軟正黑體" panose="020B0604030504040204" pitchFamily="34" charset="-120"/>
              </a:rPr>
              <a:t>□</a:t>
            </a:r>
            <a:r>
              <a:rPr lang="zh-TW" altLang="en-US" sz="1725" dirty="0">
                <a:latin typeface="微軟正黑體" panose="020B0604030504040204" pitchFamily="34" charset="-120"/>
                <a:ea typeface="微軟正黑體" panose="020B0604030504040204" pitchFamily="34" charset="-120"/>
              </a:rPr>
              <a:t>多团队开发</a:t>
            </a:r>
            <a:r>
              <a:rPr lang="en-US" altLang="zh-TW" sz="1725" dirty="0">
                <a:latin typeface="微軟正黑體" panose="020B0604030504040204" pitchFamily="34" charset="-120"/>
                <a:ea typeface="微軟正黑體" panose="020B0604030504040204" pitchFamily="34" charset="-120"/>
              </a:rPr>
              <a:t>,</a:t>
            </a:r>
            <a:endParaRPr lang="en-US" altLang="zh-TW" sz="1725" b="1" dirty="0">
              <a:solidFill>
                <a:srgbClr val="C00000"/>
              </a:solidFill>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a:p>
            <a:endParaRPr lang="zh-TW" altLang="en-US" dirty="0"/>
          </a:p>
        </p:txBody>
      </p:sp>
      <p:sp>
        <p:nvSpPr>
          <p:cNvPr id="6" name="矩形 5">
            <a:extLst>
              <a:ext uri="{FF2B5EF4-FFF2-40B4-BE49-F238E27FC236}">
                <a16:creationId xmlns:a16="http://schemas.microsoft.com/office/drawing/2014/main" id="{C6C7358B-34E3-43B6-9A15-44C4605AB878}"/>
              </a:ext>
            </a:extLst>
          </p:cNvPr>
          <p:cNvSpPr/>
          <p:nvPr/>
        </p:nvSpPr>
        <p:spPr>
          <a:xfrm>
            <a:off x="2925803" y="395461"/>
            <a:ext cx="4842734" cy="523220"/>
          </a:xfrm>
          <a:prstGeom prst="rect">
            <a:avLst/>
          </a:prstGeom>
        </p:spPr>
        <p:txBody>
          <a:bodyPr wrap="square">
            <a:spAutoFit/>
          </a:bodyPr>
          <a:lstStyle/>
          <a:p>
            <a:r>
              <a:rPr lang="zh-TW" altLang="en-US" sz="2800" dirty="0">
                <a:latin typeface="微軟正黑體" panose="020B0604030504040204" pitchFamily="34" charset="-120"/>
                <a:ea typeface="微軟正黑體" panose="020B0604030504040204" pitchFamily="34" charset="-120"/>
              </a:rPr>
              <a:t>影响开发速度的主要因素如下</a:t>
            </a:r>
            <a:r>
              <a:rPr lang="en-US" altLang="zh-TW" sz="2800" dirty="0">
                <a:latin typeface="微軟正黑體" panose="020B0604030504040204" pitchFamily="34" charset="-120"/>
                <a:ea typeface="微軟正黑體" panose="020B0604030504040204" pitchFamily="34" charset="-120"/>
              </a:rPr>
              <a:t>:</a:t>
            </a:r>
            <a:endParaRPr lang="zh-TW" altLang="en-US" sz="2800" dirty="0"/>
          </a:p>
        </p:txBody>
      </p:sp>
      <p:sp>
        <p:nvSpPr>
          <p:cNvPr id="7" name="矩形: 圓角 6">
            <a:extLst>
              <a:ext uri="{FF2B5EF4-FFF2-40B4-BE49-F238E27FC236}">
                <a16:creationId xmlns:a16="http://schemas.microsoft.com/office/drawing/2014/main" id="{B5A2037B-D821-4769-AFCF-B4F9AE9A5245}"/>
              </a:ext>
            </a:extLst>
          </p:cNvPr>
          <p:cNvSpPr/>
          <p:nvPr/>
        </p:nvSpPr>
        <p:spPr>
          <a:xfrm>
            <a:off x="327725" y="1186381"/>
            <a:ext cx="721442" cy="39781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8" name="矩形: 圓角 7">
            <a:extLst>
              <a:ext uri="{FF2B5EF4-FFF2-40B4-BE49-F238E27FC236}">
                <a16:creationId xmlns:a16="http://schemas.microsoft.com/office/drawing/2014/main" id="{906BE5D8-1BD4-4D8D-8767-78D8710E0F2C}"/>
              </a:ext>
            </a:extLst>
          </p:cNvPr>
          <p:cNvSpPr/>
          <p:nvPr/>
        </p:nvSpPr>
        <p:spPr>
          <a:xfrm>
            <a:off x="327725" y="2340884"/>
            <a:ext cx="721442" cy="37450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9" name="矩形: 圓角 8">
            <a:extLst>
              <a:ext uri="{FF2B5EF4-FFF2-40B4-BE49-F238E27FC236}">
                <a16:creationId xmlns:a16="http://schemas.microsoft.com/office/drawing/2014/main" id="{E7669151-245C-4547-A90F-3FCDBE43BCC6}"/>
              </a:ext>
            </a:extLst>
          </p:cNvPr>
          <p:cNvSpPr/>
          <p:nvPr/>
        </p:nvSpPr>
        <p:spPr>
          <a:xfrm>
            <a:off x="327725" y="3266525"/>
            <a:ext cx="721442" cy="39781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10" name="矩形: 圓角 9">
            <a:extLst>
              <a:ext uri="{FF2B5EF4-FFF2-40B4-BE49-F238E27FC236}">
                <a16:creationId xmlns:a16="http://schemas.microsoft.com/office/drawing/2014/main" id="{7B3031DD-C29B-4036-BFC1-7C3664142EC6}"/>
              </a:ext>
            </a:extLst>
          </p:cNvPr>
          <p:cNvSpPr/>
          <p:nvPr/>
        </p:nvSpPr>
        <p:spPr>
          <a:xfrm>
            <a:off x="327725" y="3964724"/>
            <a:ext cx="721442" cy="29836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11" name="矩形: 圓角 10">
            <a:extLst>
              <a:ext uri="{FF2B5EF4-FFF2-40B4-BE49-F238E27FC236}">
                <a16:creationId xmlns:a16="http://schemas.microsoft.com/office/drawing/2014/main" id="{03DB8296-99E2-4263-AA08-0FE29D8C49DE}"/>
              </a:ext>
            </a:extLst>
          </p:cNvPr>
          <p:cNvSpPr/>
          <p:nvPr/>
        </p:nvSpPr>
        <p:spPr>
          <a:xfrm>
            <a:off x="327725" y="4668455"/>
            <a:ext cx="721442" cy="29836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12" name="矩形: 圓角 11">
            <a:extLst>
              <a:ext uri="{FF2B5EF4-FFF2-40B4-BE49-F238E27FC236}">
                <a16:creationId xmlns:a16="http://schemas.microsoft.com/office/drawing/2014/main" id="{7E4750BA-A876-42F0-B195-F5307BD318D6}"/>
              </a:ext>
            </a:extLst>
          </p:cNvPr>
          <p:cNvSpPr/>
          <p:nvPr/>
        </p:nvSpPr>
        <p:spPr>
          <a:xfrm>
            <a:off x="327725" y="5085451"/>
            <a:ext cx="721442" cy="21968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13" name="矩形: 圓角 12">
            <a:extLst>
              <a:ext uri="{FF2B5EF4-FFF2-40B4-BE49-F238E27FC236}">
                <a16:creationId xmlns:a16="http://schemas.microsoft.com/office/drawing/2014/main" id="{7C91AAB9-8C98-4BEA-835D-24686026B55E}"/>
              </a:ext>
            </a:extLst>
          </p:cNvPr>
          <p:cNvSpPr/>
          <p:nvPr/>
        </p:nvSpPr>
        <p:spPr>
          <a:xfrm>
            <a:off x="327725" y="5531913"/>
            <a:ext cx="721442" cy="21968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cxnSp>
        <p:nvCxnSpPr>
          <p:cNvPr id="14" name="直線接點 13">
            <a:extLst>
              <a:ext uri="{FF2B5EF4-FFF2-40B4-BE49-F238E27FC236}">
                <a16:creationId xmlns:a16="http://schemas.microsoft.com/office/drawing/2014/main" id="{52FB74A9-1991-4157-BB9D-472460034114}"/>
              </a:ext>
            </a:extLst>
          </p:cNvPr>
          <p:cNvCxnSpPr>
            <a:cxnSpLocks/>
          </p:cNvCxnSpPr>
          <p:nvPr/>
        </p:nvCxnSpPr>
        <p:spPr>
          <a:xfrm>
            <a:off x="176230" y="1813509"/>
            <a:ext cx="10341883" cy="0"/>
          </a:xfrm>
          <a:prstGeom prst="line">
            <a:avLst/>
          </a:prstGeom>
          <a:ln>
            <a:solidFill>
              <a:schemeClr val="bg1">
                <a:lumMod val="85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15" name="直線接點 14">
            <a:extLst>
              <a:ext uri="{FF2B5EF4-FFF2-40B4-BE49-F238E27FC236}">
                <a16:creationId xmlns:a16="http://schemas.microsoft.com/office/drawing/2014/main" id="{5CF11E87-46C4-4071-B03C-4D77DF9593F8}"/>
              </a:ext>
            </a:extLst>
          </p:cNvPr>
          <p:cNvCxnSpPr>
            <a:cxnSpLocks/>
          </p:cNvCxnSpPr>
          <p:nvPr/>
        </p:nvCxnSpPr>
        <p:spPr>
          <a:xfrm>
            <a:off x="176229" y="3204127"/>
            <a:ext cx="10341883" cy="0"/>
          </a:xfrm>
          <a:prstGeom prst="line">
            <a:avLst/>
          </a:prstGeom>
          <a:ln>
            <a:solidFill>
              <a:schemeClr val="bg1">
                <a:lumMod val="85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16" name="直線接點 15">
            <a:extLst>
              <a:ext uri="{FF2B5EF4-FFF2-40B4-BE49-F238E27FC236}">
                <a16:creationId xmlns:a16="http://schemas.microsoft.com/office/drawing/2014/main" id="{E52E487E-DDEB-48E2-86E6-55F4C4CFEE3F}"/>
              </a:ext>
            </a:extLst>
          </p:cNvPr>
          <p:cNvCxnSpPr>
            <a:cxnSpLocks/>
          </p:cNvCxnSpPr>
          <p:nvPr/>
        </p:nvCxnSpPr>
        <p:spPr>
          <a:xfrm>
            <a:off x="176229" y="3887991"/>
            <a:ext cx="10341883" cy="0"/>
          </a:xfrm>
          <a:prstGeom prst="line">
            <a:avLst/>
          </a:prstGeom>
          <a:ln>
            <a:solidFill>
              <a:schemeClr val="bg1">
                <a:lumMod val="85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17" name="直線接點 16">
            <a:extLst>
              <a:ext uri="{FF2B5EF4-FFF2-40B4-BE49-F238E27FC236}">
                <a16:creationId xmlns:a16="http://schemas.microsoft.com/office/drawing/2014/main" id="{0F89B705-24CF-4627-871D-141C669A3B84}"/>
              </a:ext>
            </a:extLst>
          </p:cNvPr>
          <p:cNvCxnSpPr>
            <a:cxnSpLocks/>
          </p:cNvCxnSpPr>
          <p:nvPr/>
        </p:nvCxnSpPr>
        <p:spPr>
          <a:xfrm>
            <a:off x="179022" y="4597216"/>
            <a:ext cx="10341883" cy="0"/>
          </a:xfrm>
          <a:prstGeom prst="line">
            <a:avLst/>
          </a:prstGeom>
          <a:ln>
            <a:solidFill>
              <a:schemeClr val="bg1">
                <a:lumMod val="85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18" name="直線接點 17">
            <a:extLst>
              <a:ext uri="{FF2B5EF4-FFF2-40B4-BE49-F238E27FC236}">
                <a16:creationId xmlns:a16="http://schemas.microsoft.com/office/drawing/2014/main" id="{28877C2C-186E-4211-AEBE-EDB3ECC3E3CE}"/>
              </a:ext>
            </a:extLst>
          </p:cNvPr>
          <p:cNvCxnSpPr>
            <a:cxnSpLocks/>
          </p:cNvCxnSpPr>
          <p:nvPr/>
        </p:nvCxnSpPr>
        <p:spPr>
          <a:xfrm>
            <a:off x="176229" y="5006173"/>
            <a:ext cx="10341883" cy="0"/>
          </a:xfrm>
          <a:prstGeom prst="line">
            <a:avLst/>
          </a:prstGeom>
          <a:ln>
            <a:solidFill>
              <a:schemeClr val="bg1">
                <a:lumMod val="85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19" name="直線接點 18">
            <a:extLst>
              <a:ext uri="{FF2B5EF4-FFF2-40B4-BE49-F238E27FC236}">
                <a16:creationId xmlns:a16="http://schemas.microsoft.com/office/drawing/2014/main" id="{0E274FC5-4A8D-4A69-9C89-38AD5DDD8C34}"/>
              </a:ext>
            </a:extLst>
          </p:cNvPr>
          <p:cNvCxnSpPr>
            <a:cxnSpLocks/>
          </p:cNvCxnSpPr>
          <p:nvPr/>
        </p:nvCxnSpPr>
        <p:spPr>
          <a:xfrm>
            <a:off x="176229" y="5383247"/>
            <a:ext cx="10341883" cy="0"/>
          </a:xfrm>
          <a:prstGeom prst="line">
            <a:avLst/>
          </a:prstGeom>
          <a:ln>
            <a:solidFill>
              <a:schemeClr val="bg1">
                <a:lumMod val="85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20" name="直線接點 19">
            <a:extLst>
              <a:ext uri="{FF2B5EF4-FFF2-40B4-BE49-F238E27FC236}">
                <a16:creationId xmlns:a16="http://schemas.microsoft.com/office/drawing/2014/main" id="{E86ED7A5-C2B2-40E8-8D11-82530F5F7DD6}"/>
              </a:ext>
            </a:extLst>
          </p:cNvPr>
          <p:cNvCxnSpPr>
            <a:cxnSpLocks/>
          </p:cNvCxnSpPr>
          <p:nvPr/>
        </p:nvCxnSpPr>
        <p:spPr>
          <a:xfrm>
            <a:off x="1465694" y="1131590"/>
            <a:ext cx="0" cy="489250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531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圓角 4">
            <a:extLst>
              <a:ext uri="{FF2B5EF4-FFF2-40B4-BE49-F238E27FC236}">
                <a16:creationId xmlns:a16="http://schemas.microsoft.com/office/drawing/2014/main" id="{2307C863-7667-4B20-A298-F66CE93B1B7D}"/>
              </a:ext>
            </a:extLst>
          </p:cNvPr>
          <p:cNvSpPr/>
          <p:nvPr/>
        </p:nvSpPr>
        <p:spPr>
          <a:xfrm>
            <a:off x="2447595" y="2852936"/>
            <a:ext cx="7584843" cy="278430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 name="標題 1">
            <a:extLst>
              <a:ext uri="{FF2B5EF4-FFF2-40B4-BE49-F238E27FC236}">
                <a16:creationId xmlns:a16="http://schemas.microsoft.com/office/drawing/2014/main" id="{BD9E9FF9-56D0-44DA-A728-D15806FD8339}"/>
              </a:ext>
            </a:extLst>
          </p:cNvPr>
          <p:cNvSpPr>
            <a:spLocks noGrp="1"/>
          </p:cNvSpPr>
          <p:nvPr>
            <p:ph type="title"/>
          </p:nvPr>
        </p:nvSpPr>
        <p:spPr>
          <a:xfrm>
            <a:off x="2447595" y="739068"/>
            <a:ext cx="9171836" cy="1325563"/>
          </a:xfrm>
        </p:spPr>
        <p:txBody>
          <a:bodyPr>
            <a:normAutofit/>
          </a:bodyPr>
          <a:lstStyle/>
          <a:p>
            <a:r>
              <a:rPr lang="zh-TW" altLang="en-US" dirty="0">
                <a:latin typeface="微軟正黑體" panose="020B0604030504040204" pitchFamily="34" charset="-120"/>
                <a:ea typeface="微軟正黑體" panose="020B0604030504040204" pitchFamily="34" charset="-120"/>
              </a:rPr>
              <a:t>用系统思维来解答</a:t>
            </a:r>
            <a:r>
              <a:rPr lang="zh-TW" altLang="en-US" b="1" dirty="0">
                <a:latin typeface="微軟正黑體" panose="020B0604030504040204" pitchFamily="34" charset="-120"/>
                <a:ea typeface="微軟正黑體" panose="020B0604030504040204" pitchFamily="34" charset="-120"/>
              </a:rPr>
              <a:t>人月神话</a:t>
            </a:r>
            <a:r>
              <a:rPr lang="zh-TW" altLang="en-US" dirty="0">
                <a:latin typeface="微軟正黑體" panose="020B0604030504040204" pitchFamily="34" charset="-120"/>
                <a:ea typeface="微軟正黑體" panose="020B0604030504040204" pitchFamily="34" charset="-120"/>
              </a:rPr>
              <a:t>的问题</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4" name="標題 1">
            <a:extLst>
              <a:ext uri="{FF2B5EF4-FFF2-40B4-BE49-F238E27FC236}">
                <a16:creationId xmlns:a16="http://schemas.microsoft.com/office/drawing/2014/main" id="{429ED59F-DC61-42E8-BFB9-154F1A9E1B85}"/>
              </a:ext>
            </a:extLst>
          </p:cNvPr>
          <p:cNvSpPr txBox="1">
            <a:spLocks/>
          </p:cNvSpPr>
          <p:nvPr/>
        </p:nvSpPr>
        <p:spPr>
          <a:xfrm>
            <a:off x="3455707" y="3582309"/>
            <a:ext cx="5568619" cy="1325563"/>
          </a:xfrm>
          <a:prstGeom prst="rect">
            <a:avLst/>
          </a:prstGeom>
        </p:spPr>
        <p:txBody>
          <a:bodyPr vert="horz" lIns="121920" tIns="60960" rIns="121920" bIns="60960" rtlCol="0" anchor="ctr">
            <a:normAutofit fontScale="900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spcBef>
                <a:spcPts val="1067"/>
              </a:spcBef>
            </a:pPr>
            <a:r>
              <a:rPr lang="zh-TW" altLang="en-US" sz="4267" b="1" dirty="0">
                <a:solidFill>
                  <a:schemeClr val="bg1"/>
                </a:solidFill>
                <a:latin typeface="微軟正黑體" panose="020B0604030504040204" pitchFamily="34" charset="-120"/>
                <a:ea typeface="微軟正黑體" panose="020B0604030504040204" pitchFamily="34" charset="-120"/>
              </a:rPr>
              <a:t>项目来不及了，</a:t>
            </a:r>
            <a:endParaRPr lang="en-US" altLang="zh-TW" sz="4267" b="1" dirty="0">
              <a:solidFill>
                <a:schemeClr val="bg1"/>
              </a:solidFill>
              <a:latin typeface="微軟正黑體" panose="020B0604030504040204" pitchFamily="34" charset="-120"/>
              <a:ea typeface="微軟正黑體" panose="020B0604030504040204" pitchFamily="34" charset="-120"/>
            </a:endParaRPr>
          </a:p>
          <a:p>
            <a:pPr>
              <a:lnSpc>
                <a:spcPct val="100000"/>
              </a:lnSpc>
              <a:spcBef>
                <a:spcPts val="1067"/>
              </a:spcBef>
            </a:pPr>
            <a:r>
              <a:rPr lang="zh-TW" altLang="en-US" sz="4267" b="1" dirty="0">
                <a:solidFill>
                  <a:schemeClr val="bg1"/>
                </a:solidFill>
                <a:latin typeface="微軟正黑體" panose="020B0604030504040204" pitchFamily="34" charset="-120"/>
                <a:ea typeface="微軟正黑體" panose="020B0604030504040204" pitchFamily="34" charset="-120"/>
              </a:rPr>
              <a:t>这时候加人有没有用 </a:t>
            </a:r>
            <a:r>
              <a:rPr lang="en-US" altLang="zh-TW" sz="4267" b="1" dirty="0">
                <a:solidFill>
                  <a:schemeClr val="bg1"/>
                </a:solidFill>
                <a:latin typeface="微軟正黑體" panose="020B0604030504040204" pitchFamily="34" charset="-120"/>
                <a:ea typeface="微軟正黑體" panose="020B0604030504040204" pitchFamily="34" charset="-120"/>
              </a:rPr>
              <a:t>?</a:t>
            </a:r>
            <a:endParaRPr lang="zh-TW" altLang="en-US" sz="4267" b="1" dirty="0">
              <a:solidFill>
                <a:schemeClr val="bg1"/>
              </a:solidFill>
            </a:endParaRPr>
          </a:p>
        </p:txBody>
      </p:sp>
      <p:pic>
        <p:nvPicPr>
          <p:cNvPr id="7" name="圖片 6">
            <a:extLst>
              <a:ext uri="{FF2B5EF4-FFF2-40B4-BE49-F238E27FC236}">
                <a16:creationId xmlns:a16="http://schemas.microsoft.com/office/drawing/2014/main" id="{5608B569-951C-49DF-ACBE-44140281A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996" y="759706"/>
            <a:ext cx="952500" cy="1304925"/>
          </a:xfrm>
          <a:prstGeom prst="rect">
            <a:avLst/>
          </a:prstGeom>
        </p:spPr>
      </p:pic>
    </p:spTree>
    <p:extLst>
      <p:ext uri="{BB962C8B-B14F-4D97-AF65-F5344CB8AC3E}">
        <p14:creationId xmlns:p14="http://schemas.microsoft.com/office/powerpoint/2010/main" val="2785192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爆炸: 八角 2">
            <a:extLst>
              <a:ext uri="{FF2B5EF4-FFF2-40B4-BE49-F238E27FC236}">
                <a16:creationId xmlns:a16="http://schemas.microsoft.com/office/drawing/2014/main" id="{56F59B6F-2D6A-4783-855C-BC0C13BABB6D}"/>
              </a:ext>
            </a:extLst>
          </p:cNvPr>
          <p:cNvSpPr/>
          <p:nvPr/>
        </p:nvSpPr>
        <p:spPr>
          <a:xfrm>
            <a:off x="3030279" y="0"/>
            <a:ext cx="5784112" cy="3551274"/>
          </a:xfrm>
          <a:prstGeom prst="irregularSeal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D135CC8D-5C02-41F9-9BFC-0E27243DF575}"/>
              </a:ext>
            </a:extLst>
          </p:cNvPr>
          <p:cNvPicPr>
            <a:picLocks noChangeAspect="1"/>
          </p:cNvPicPr>
          <p:nvPr/>
        </p:nvPicPr>
        <p:blipFill>
          <a:blip r:embed="rId2"/>
          <a:stretch>
            <a:fillRect/>
          </a:stretch>
        </p:blipFill>
        <p:spPr>
          <a:xfrm flipH="1">
            <a:off x="5221908" y="5004208"/>
            <a:ext cx="1662581" cy="1086463"/>
          </a:xfrm>
          <a:prstGeom prst="rect">
            <a:avLst/>
          </a:prstGeom>
        </p:spPr>
      </p:pic>
      <p:sp>
        <p:nvSpPr>
          <p:cNvPr id="2" name="標題 1">
            <a:extLst>
              <a:ext uri="{FF2B5EF4-FFF2-40B4-BE49-F238E27FC236}">
                <a16:creationId xmlns:a16="http://schemas.microsoft.com/office/drawing/2014/main" id="{2C9B9E1C-0ACD-4F21-8FE9-7C94285665C1}"/>
              </a:ext>
            </a:extLst>
          </p:cNvPr>
          <p:cNvSpPr>
            <a:spLocks noGrp="1"/>
          </p:cNvSpPr>
          <p:nvPr>
            <p:ph type="title"/>
          </p:nvPr>
        </p:nvSpPr>
        <p:spPr>
          <a:xfrm>
            <a:off x="2256209" y="1028733"/>
            <a:ext cx="7886700" cy="1325563"/>
          </a:xfrm>
        </p:spPr>
        <p:txBody>
          <a:bodyPr>
            <a:normAutofit/>
          </a:bodyPr>
          <a:lstStyle/>
          <a:p>
            <a:pPr algn="ctr"/>
            <a:r>
              <a:rPr lang="zh-TW" altLang="en-US" sz="6600" b="1" spc="400" dirty="0">
                <a:latin typeface="微軟正黑體" panose="020B0604030504040204" pitchFamily="34" charset="-120"/>
                <a:ea typeface="微軟正黑體" panose="020B0604030504040204" pitchFamily="34" charset="-120"/>
              </a:rPr>
              <a:t>问题</a:t>
            </a:r>
            <a:r>
              <a:rPr lang="en-US" altLang="zh-TW" sz="6600" b="1" spc="400" dirty="0">
                <a:latin typeface="微軟正黑體" panose="020B0604030504040204" pitchFamily="34" charset="-120"/>
                <a:ea typeface="微軟正黑體" panose="020B0604030504040204" pitchFamily="34" charset="-120"/>
              </a:rPr>
              <a:t>?</a:t>
            </a:r>
            <a:endParaRPr lang="zh-TW" altLang="en-US" sz="6600" b="1" spc="400" dirty="0">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16F0AA3E-27CF-40B3-90F8-2B8571F27D7F}"/>
              </a:ext>
            </a:extLst>
          </p:cNvPr>
          <p:cNvSpPr/>
          <p:nvPr/>
        </p:nvSpPr>
        <p:spPr>
          <a:xfrm>
            <a:off x="3523467" y="5239661"/>
            <a:ext cx="1826141" cy="584775"/>
          </a:xfrm>
          <a:prstGeom prst="rect">
            <a:avLst/>
          </a:prstGeom>
          <a:solidFill>
            <a:schemeClr val="bg1"/>
          </a:solidFill>
        </p:spPr>
        <p:txBody>
          <a:bodyPr wrap="none">
            <a:spAutoFit/>
          </a:bodyPr>
          <a:lstStyle/>
          <a:p>
            <a:r>
              <a:rPr lang="zh-TW" altLang="en-US" sz="3200" dirty="0">
                <a:latin typeface="微軟正黑體" panose="020B0604030504040204" pitchFamily="34" charset="-120"/>
                <a:ea typeface="微軟正黑體" panose="020B0604030504040204" pitchFamily="34" charset="-120"/>
              </a:rPr>
              <a:t>预定目标</a:t>
            </a:r>
            <a:endParaRPr lang="zh-TW" altLang="en-US" sz="3200" dirty="0"/>
          </a:p>
        </p:txBody>
      </p:sp>
      <p:sp>
        <p:nvSpPr>
          <p:cNvPr id="5" name="矩形 4">
            <a:extLst>
              <a:ext uri="{FF2B5EF4-FFF2-40B4-BE49-F238E27FC236}">
                <a16:creationId xmlns:a16="http://schemas.microsoft.com/office/drawing/2014/main" id="{264875AB-461A-4AC0-92C6-EBEE09E3F5DD}"/>
              </a:ext>
            </a:extLst>
          </p:cNvPr>
          <p:cNvSpPr/>
          <p:nvPr/>
        </p:nvSpPr>
        <p:spPr>
          <a:xfrm>
            <a:off x="6719397" y="5239469"/>
            <a:ext cx="1826141" cy="584775"/>
          </a:xfrm>
          <a:prstGeom prst="rect">
            <a:avLst/>
          </a:prstGeom>
          <a:solidFill>
            <a:schemeClr val="bg1"/>
          </a:solidFill>
        </p:spPr>
        <p:txBody>
          <a:bodyPr wrap="none">
            <a:spAutoFit/>
          </a:bodyPr>
          <a:lstStyle/>
          <a:p>
            <a:r>
              <a:rPr lang="zh-TW" altLang="en-US" sz="3200" dirty="0">
                <a:latin typeface="微軟正黑體" panose="020B0604030504040204" pitchFamily="34" charset="-120"/>
                <a:ea typeface="微軟正黑體" panose="020B0604030504040204" pitchFamily="34" charset="-120"/>
              </a:rPr>
              <a:t>真实进度</a:t>
            </a:r>
            <a:endParaRPr lang="zh-TW" altLang="en-US" sz="3200" dirty="0"/>
          </a:p>
        </p:txBody>
      </p:sp>
      <p:sp>
        <p:nvSpPr>
          <p:cNvPr id="6" name="矩形 5">
            <a:extLst>
              <a:ext uri="{FF2B5EF4-FFF2-40B4-BE49-F238E27FC236}">
                <a16:creationId xmlns:a16="http://schemas.microsoft.com/office/drawing/2014/main" id="{A6B4004C-D8AB-4442-B532-90A114F86FC2}"/>
              </a:ext>
            </a:extLst>
          </p:cNvPr>
          <p:cNvSpPr/>
          <p:nvPr/>
        </p:nvSpPr>
        <p:spPr>
          <a:xfrm>
            <a:off x="5413057" y="4084542"/>
            <a:ext cx="1245854" cy="666786"/>
          </a:xfrm>
          <a:prstGeom prst="rect">
            <a:avLst/>
          </a:prstGeom>
        </p:spPr>
        <p:txBody>
          <a:bodyPr wrap="none">
            <a:spAutoFit/>
          </a:bodyPr>
          <a:lstStyle/>
          <a:p>
            <a:r>
              <a:rPr lang="zh-TW" altLang="en-US" sz="3733" b="1" spc="400" dirty="0">
                <a:solidFill>
                  <a:srgbClr val="C00000"/>
                </a:solidFill>
                <a:latin typeface="微軟正黑體" panose="020B0604030504040204" pitchFamily="34" charset="-120"/>
                <a:ea typeface="微軟正黑體" panose="020B0604030504040204" pitchFamily="34" charset="-120"/>
              </a:rPr>
              <a:t>差距</a:t>
            </a:r>
            <a:endParaRPr lang="zh-TW" altLang="en-US" sz="3733" b="1" spc="400" dirty="0">
              <a:solidFill>
                <a:srgbClr val="C00000"/>
              </a:solidFill>
            </a:endParaRPr>
          </a:p>
        </p:txBody>
      </p:sp>
    </p:spTree>
    <p:extLst>
      <p:ext uri="{BB962C8B-B14F-4D97-AF65-F5344CB8AC3E}">
        <p14:creationId xmlns:p14="http://schemas.microsoft.com/office/powerpoint/2010/main" val="3999292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9235C1-4D68-4F28-98C5-E21CE4BC93E5}"/>
              </a:ext>
            </a:extLst>
          </p:cNvPr>
          <p:cNvSpPr>
            <a:spLocks noGrp="1"/>
          </p:cNvSpPr>
          <p:nvPr>
            <p:ph type="title"/>
          </p:nvPr>
        </p:nvSpPr>
        <p:spPr>
          <a:xfrm>
            <a:off x="2152651" y="452670"/>
            <a:ext cx="7886700" cy="1047649"/>
          </a:xfrm>
        </p:spPr>
        <p:txBody>
          <a:bodyPr/>
          <a:lstStyle/>
          <a:p>
            <a:pPr algn="ctr"/>
            <a:r>
              <a:rPr lang="zh-TW" altLang="en-US" dirty="0">
                <a:latin typeface="微軟正黑體" panose="020B0604030504040204" pitchFamily="34" charset="-120"/>
                <a:ea typeface="微軟正黑體" panose="020B0604030504040204" pitchFamily="34" charset="-120"/>
              </a:rPr>
              <a:t>系统思维 分析表</a:t>
            </a:r>
          </a:p>
        </p:txBody>
      </p:sp>
      <p:graphicFrame>
        <p:nvGraphicFramePr>
          <p:cNvPr id="4" name="表格 3">
            <a:extLst>
              <a:ext uri="{FF2B5EF4-FFF2-40B4-BE49-F238E27FC236}">
                <a16:creationId xmlns:a16="http://schemas.microsoft.com/office/drawing/2014/main" id="{5341D596-5E27-4D84-BE6A-7D9E534BAA59}"/>
              </a:ext>
            </a:extLst>
          </p:cNvPr>
          <p:cNvGraphicFramePr>
            <a:graphicFrameLocks noGrp="1"/>
          </p:cNvGraphicFramePr>
          <p:nvPr>
            <p:extLst/>
          </p:nvPr>
        </p:nvGraphicFramePr>
        <p:xfrm>
          <a:off x="2152651" y="2084851"/>
          <a:ext cx="8071808" cy="3872608"/>
        </p:xfrm>
        <a:graphic>
          <a:graphicData uri="http://schemas.openxmlformats.org/drawingml/2006/table">
            <a:tbl>
              <a:tblPr firstRow="1" bandRow="1">
                <a:tableStyleId>{5C22544A-7EE6-4342-B048-85BDC9FD1C3A}</a:tableStyleId>
              </a:tblPr>
              <a:tblGrid>
                <a:gridCol w="2801411">
                  <a:extLst>
                    <a:ext uri="{9D8B030D-6E8A-4147-A177-3AD203B41FA5}">
                      <a16:colId xmlns:a16="http://schemas.microsoft.com/office/drawing/2014/main" val="3893342580"/>
                    </a:ext>
                  </a:extLst>
                </a:gridCol>
                <a:gridCol w="2102045">
                  <a:extLst>
                    <a:ext uri="{9D8B030D-6E8A-4147-A177-3AD203B41FA5}">
                      <a16:colId xmlns:a16="http://schemas.microsoft.com/office/drawing/2014/main" val="3764706967"/>
                    </a:ext>
                  </a:extLst>
                </a:gridCol>
                <a:gridCol w="3168352">
                  <a:extLst>
                    <a:ext uri="{9D8B030D-6E8A-4147-A177-3AD203B41FA5}">
                      <a16:colId xmlns:a16="http://schemas.microsoft.com/office/drawing/2014/main" val="2920507325"/>
                    </a:ext>
                  </a:extLst>
                </a:gridCol>
              </a:tblGrid>
              <a:tr h="1031769">
                <a:tc>
                  <a:txBody>
                    <a:bodyPr/>
                    <a:lstStyle/>
                    <a:p>
                      <a:pPr algn="ctr"/>
                      <a:r>
                        <a:rPr lang="zh-TW" altLang="en-US" sz="2400" dirty="0">
                          <a:latin typeface="微軟正黑體" panose="020B0604030504040204" pitchFamily="34" charset="-120"/>
                          <a:ea typeface="微軟正黑體" panose="020B0604030504040204" pitchFamily="34" charset="-120"/>
                        </a:rPr>
                        <a:t>利害關係者</a:t>
                      </a:r>
                    </a:p>
                  </a:txBody>
                  <a:tcPr marL="121920" marR="121920" marT="60960" marB="60960" anchor="ctr"/>
                </a:tc>
                <a:tc>
                  <a:txBody>
                    <a:bodyPr/>
                    <a:lstStyle/>
                    <a:p>
                      <a:pPr algn="ctr"/>
                      <a:r>
                        <a:rPr lang="zh-TW" altLang="en-US" sz="2400" spc="300" dirty="0">
                          <a:latin typeface="微軟正黑體" panose="020B0604030504040204" pitchFamily="34" charset="-120"/>
                          <a:ea typeface="微軟正黑體" panose="020B0604030504040204" pitchFamily="34" charset="-120"/>
                        </a:rPr>
                        <a:t>議題</a:t>
                      </a:r>
                    </a:p>
                  </a:txBody>
                  <a:tcPr marL="121920" marR="121920" marT="60960" marB="6096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基模 </a:t>
                      </a:r>
                      <a:r>
                        <a:rPr lang="en-US" altLang="zh-TW" sz="2400" dirty="0">
                          <a:latin typeface="微軟正黑體" panose="020B0604030504040204" pitchFamily="34" charset="-120"/>
                          <a:ea typeface="微軟正黑體" panose="020B0604030504040204" pitchFamily="34" charset="-120"/>
                        </a:rPr>
                        <a:t>Pattern</a:t>
                      </a:r>
                      <a:endParaRPr lang="zh-TW" altLang="en-US" sz="2400" dirty="0">
                        <a:latin typeface="微軟正黑體" panose="020B0604030504040204" pitchFamily="34" charset="-120"/>
                        <a:ea typeface="微軟正黑體" panose="020B0604030504040204" pitchFamily="34" charset="-120"/>
                      </a:endParaRPr>
                    </a:p>
                  </a:txBody>
                  <a:tcPr marL="121920" marR="121920" marT="60960" marB="60960" anchor="ctr"/>
                </a:tc>
                <a:extLst>
                  <a:ext uri="{0D108BD9-81ED-4DB2-BD59-A6C34878D82A}">
                    <a16:rowId xmlns:a16="http://schemas.microsoft.com/office/drawing/2014/main" val="3051534965"/>
                  </a:ext>
                </a:extLst>
              </a:tr>
              <a:tr h="1464508">
                <a:tc>
                  <a:txBody>
                    <a:bodyPr/>
                    <a:lstStyle/>
                    <a:p>
                      <a:pPr algn="ctr"/>
                      <a:r>
                        <a:rPr lang="en-US" altLang="zh-TW" sz="2400" dirty="0">
                          <a:latin typeface="微軟正黑體" panose="020B0604030504040204" pitchFamily="34" charset="-120"/>
                          <a:ea typeface="微軟正黑體" panose="020B0604030504040204" pitchFamily="34" charset="-120"/>
                        </a:rPr>
                        <a:t>PM</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团队成员</a:t>
                      </a:r>
                    </a:p>
                  </a:txBody>
                  <a:tcPr marL="121920" marR="121920" marT="60960" marB="60960" anchor="ctr"/>
                </a:tc>
                <a:tc>
                  <a:txBody>
                    <a:bodyPr/>
                    <a:lstStyle/>
                    <a:p>
                      <a:pPr algn="ctr"/>
                      <a:r>
                        <a:rPr lang="zh-TW" altLang="en-US" sz="1900" dirty="0">
                          <a:latin typeface="微軟正黑體" panose="020B0604030504040204" pitchFamily="34" charset="-120"/>
                          <a:ea typeface="微軟正黑體" panose="020B0604030504040204" pitchFamily="34" charset="-120"/>
                        </a:rPr>
                        <a:t>增加人力</a:t>
                      </a:r>
                    </a:p>
                  </a:txBody>
                  <a:tcPr marL="121920" marR="121920" marT="60960" marB="60960" anchor="ctr"/>
                </a:tc>
                <a:tc>
                  <a:txBody>
                    <a:bodyPr/>
                    <a:lstStyle/>
                    <a:p>
                      <a:pPr>
                        <a:lnSpc>
                          <a:spcPct val="100000"/>
                        </a:lnSpc>
                        <a:spcBef>
                          <a:spcPts val="400"/>
                        </a:spcBef>
                      </a:pPr>
                      <a:r>
                        <a:rPr lang="zh-TW" altLang="en-US" sz="1900" dirty="0">
                          <a:latin typeface="微軟正黑體" panose="020B0604030504040204" pitchFamily="34" charset="-120"/>
                          <a:ea typeface="微軟正黑體" panose="020B0604030504040204" pitchFamily="34" charset="-120"/>
                        </a:rPr>
                        <a:t>目标趋近</a:t>
                      </a:r>
                      <a:endParaRPr lang="en-US" altLang="zh-TW" sz="1900" dirty="0">
                        <a:latin typeface="微軟正黑體" panose="020B0604030504040204" pitchFamily="34" charset="-120"/>
                        <a:ea typeface="微軟正黑體" panose="020B0604030504040204" pitchFamily="34" charset="-120"/>
                      </a:endParaRPr>
                    </a:p>
                    <a:p>
                      <a:pPr marL="0" marR="0" lvl="0" indent="0" algn="l" defTabSz="685800" rtl="0" eaLnBrk="1" fontAlgn="auto" latinLnBrk="0" hangingPunct="1">
                        <a:lnSpc>
                          <a:spcPct val="100000"/>
                        </a:lnSpc>
                        <a:spcBef>
                          <a:spcPts val="400"/>
                        </a:spcBef>
                        <a:spcAft>
                          <a:spcPts val="0"/>
                        </a:spcAft>
                        <a:buClrTx/>
                        <a:buSzTx/>
                        <a:buFontTx/>
                        <a:buNone/>
                        <a:tabLst/>
                        <a:defRPr/>
                      </a:pPr>
                      <a:r>
                        <a:rPr lang="zh-TW" altLang="en-US" sz="1900" dirty="0">
                          <a:latin typeface="微軟正黑體" panose="020B0604030504040204" pitchFamily="34" charset="-120"/>
                          <a:ea typeface="微軟正黑體" panose="020B0604030504040204" pitchFamily="34" charset="-120"/>
                        </a:rPr>
                        <a:t>目标侵蚀</a:t>
                      </a:r>
                    </a:p>
                    <a:p>
                      <a:pPr marL="0" marR="0" lvl="0" indent="0" algn="l" defTabSz="685800" rtl="0" eaLnBrk="1" fontAlgn="auto" latinLnBrk="0" hangingPunct="1">
                        <a:lnSpc>
                          <a:spcPct val="100000"/>
                        </a:lnSpc>
                        <a:spcBef>
                          <a:spcPts val="400"/>
                        </a:spcBef>
                        <a:spcAft>
                          <a:spcPts val="0"/>
                        </a:spcAft>
                        <a:buClrTx/>
                        <a:buSzTx/>
                        <a:buFontTx/>
                        <a:buNone/>
                        <a:tabLst/>
                        <a:defRPr/>
                      </a:pPr>
                      <a:r>
                        <a:rPr lang="zh-TW" altLang="en-US" sz="1900" dirty="0">
                          <a:latin typeface="微軟正黑體" panose="020B0604030504040204" pitchFamily="34" charset="-120"/>
                          <a:ea typeface="微軟正黑體" panose="020B0604030504040204" pitchFamily="34" charset="-120"/>
                        </a:rPr>
                        <a:t>目标侵蚀 </a:t>
                      </a:r>
                      <a:r>
                        <a:rPr lang="en-US" altLang="zh-TW" sz="1900" dirty="0">
                          <a:latin typeface="微軟正黑體" panose="020B0604030504040204" pitchFamily="34" charset="-120"/>
                          <a:ea typeface="微軟正黑體" panose="020B0604030504040204" pitchFamily="34" charset="-120"/>
                        </a:rPr>
                        <a:t>+</a:t>
                      </a:r>
                      <a:r>
                        <a:rPr lang="zh-TW" altLang="en-US" sz="1900" dirty="0">
                          <a:latin typeface="微軟正黑體" panose="020B0604030504040204" pitchFamily="34" charset="-120"/>
                          <a:ea typeface="微軟正黑體" panose="020B0604030504040204" pitchFamily="34" charset="-120"/>
                        </a:rPr>
                        <a:t> 饮鸩止渴</a:t>
                      </a:r>
                      <a:r>
                        <a:rPr lang="en-US" altLang="zh-TW" sz="1900" dirty="0">
                          <a:latin typeface="微軟正黑體" panose="020B0604030504040204" pitchFamily="34" charset="-120"/>
                          <a:ea typeface="微軟正黑體" panose="020B0604030504040204" pitchFamily="34" charset="-120"/>
                        </a:rPr>
                        <a:t>(1)</a:t>
                      </a:r>
                      <a:endParaRPr lang="zh-TW" altLang="en-US" sz="1900" dirty="0">
                        <a:latin typeface="微軟正黑體" panose="020B0604030504040204" pitchFamily="34" charset="-120"/>
                        <a:ea typeface="微軟正黑體" panose="020B0604030504040204" pitchFamily="34" charset="-120"/>
                      </a:endParaRPr>
                    </a:p>
                  </a:txBody>
                  <a:tcPr marL="121920" marR="121920" marT="60960" marB="60960" anchor="ctr"/>
                </a:tc>
                <a:extLst>
                  <a:ext uri="{0D108BD9-81ED-4DB2-BD59-A6C34878D82A}">
                    <a16:rowId xmlns:a16="http://schemas.microsoft.com/office/drawing/2014/main" val="4025954892"/>
                  </a:ext>
                </a:extLst>
              </a:tr>
              <a:tr h="137633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主管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团队成员</a:t>
                      </a:r>
                      <a:endParaRPr lang="en-US" altLang="zh-TW" sz="2400" dirty="0">
                        <a:latin typeface="微軟正黑體" panose="020B0604030504040204" pitchFamily="34" charset="-120"/>
                        <a:ea typeface="微軟正黑體" panose="020B0604030504040204" pitchFamily="34" charset="-120"/>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PM</a:t>
                      </a:r>
                      <a:endParaRPr lang="zh-TW" altLang="en-US" sz="2400" dirty="0">
                        <a:latin typeface="微軟正黑體" panose="020B0604030504040204" pitchFamily="34" charset="-120"/>
                        <a:ea typeface="微軟正黑體" panose="020B0604030504040204" pitchFamily="34" charset="-120"/>
                      </a:endParaRPr>
                    </a:p>
                    <a:p>
                      <a:pPr algn="ct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业务</a:t>
                      </a:r>
                    </a:p>
                  </a:txBody>
                  <a:tcPr marL="121920" marR="121920" marT="60960" marB="60960" anchor="ctr"/>
                </a:tc>
                <a:tc>
                  <a:txBody>
                    <a:bodyPr/>
                    <a:lstStyle/>
                    <a:p>
                      <a:r>
                        <a:rPr lang="zh-TW" altLang="en-US" sz="2400">
                          <a:latin typeface="微軟正黑體" panose="020B0604030504040204" pitchFamily="34" charset="-120"/>
                          <a:ea typeface="微軟正黑體" panose="020B0604030504040204" pitchFamily="34" charset="-120"/>
                        </a:rPr>
                        <a:t>主管 </a:t>
                      </a:r>
                      <a:r>
                        <a:rPr lang="en-US" altLang="zh-TW" sz="2400">
                          <a:latin typeface="微軟正黑體" panose="020B0604030504040204" pitchFamily="34" charset="-120"/>
                          <a:ea typeface="微軟正黑體" panose="020B0604030504040204" pitchFamily="34" charset="-120"/>
                        </a:rPr>
                        <a:t>+</a:t>
                      </a:r>
                      <a:r>
                        <a:rPr lang="zh-TW" altLang="en-US" sz="2400">
                          <a:latin typeface="微軟正黑體" panose="020B0604030504040204" pitchFamily="34" charset="-120"/>
                          <a:ea typeface="微軟正黑體" panose="020B0604030504040204" pitchFamily="34" charset="-120"/>
                        </a:rPr>
                        <a:t> 团队成员</a:t>
                      </a:r>
                      <a:endParaRPr lang="zh-TW" altLang="en-US" sz="2400" dirty="0">
                        <a:latin typeface="微軟正黑體" panose="020B0604030504040204" pitchFamily="34" charset="-120"/>
                        <a:ea typeface="微軟正黑體" panose="020B0604030504040204" pitchFamily="34" charset="-120"/>
                      </a:endParaRPr>
                    </a:p>
                  </a:txBody>
                  <a:tcPr marL="121920" marR="121920" marT="60960" marB="60960"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1900" dirty="0">
                          <a:latin typeface="微軟正黑體" panose="020B0604030504040204" pitchFamily="34" charset="-120"/>
                          <a:ea typeface="微軟正黑體" panose="020B0604030504040204" pitchFamily="34" charset="-120"/>
                        </a:rPr>
                        <a:t>目标侵蚀 </a:t>
                      </a:r>
                      <a:r>
                        <a:rPr lang="en-US" altLang="zh-TW" sz="1900" dirty="0">
                          <a:latin typeface="微軟正黑體" panose="020B0604030504040204" pitchFamily="34" charset="-120"/>
                          <a:ea typeface="微軟正黑體" panose="020B0604030504040204" pitchFamily="34" charset="-120"/>
                        </a:rPr>
                        <a:t>+</a:t>
                      </a:r>
                      <a:r>
                        <a:rPr lang="zh-TW" altLang="en-US" sz="1900" dirty="0">
                          <a:latin typeface="微軟正黑體" panose="020B0604030504040204" pitchFamily="34" charset="-120"/>
                          <a:ea typeface="微軟正黑體" panose="020B0604030504040204" pitchFamily="34" charset="-120"/>
                        </a:rPr>
                        <a:t> 饮鸩止渴</a:t>
                      </a:r>
                      <a:r>
                        <a:rPr lang="en-US" altLang="zh-TW" sz="1900" dirty="0">
                          <a:latin typeface="微軟正黑體" panose="020B0604030504040204" pitchFamily="34" charset="-120"/>
                          <a:ea typeface="微軟正黑體" panose="020B0604030504040204" pitchFamily="34" charset="-120"/>
                        </a:rPr>
                        <a:t>(1)</a:t>
                      </a:r>
                      <a:endParaRPr lang="zh-TW" altLang="en-US" sz="1900" dirty="0">
                        <a:latin typeface="微軟正黑體" panose="020B0604030504040204" pitchFamily="34" charset="-120"/>
                        <a:ea typeface="微軟正黑體" panose="020B0604030504040204" pitchFamily="34" charset="-120"/>
                      </a:endParaRPr>
                    </a:p>
                    <a:p>
                      <a:pPr marL="0" marR="0" lvl="0" indent="0" algn="l" defTabSz="685800" rtl="0" eaLnBrk="1" fontAlgn="auto" latinLnBrk="0" hangingPunct="1">
                        <a:lnSpc>
                          <a:spcPct val="100000"/>
                        </a:lnSpc>
                        <a:spcBef>
                          <a:spcPts val="300"/>
                        </a:spcBef>
                        <a:spcAft>
                          <a:spcPts val="0"/>
                        </a:spcAft>
                        <a:buClrTx/>
                        <a:buSzTx/>
                        <a:buFontTx/>
                        <a:buNone/>
                        <a:tabLst/>
                        <a:defRPr/>
                      </a:pPr>
                      <a:r>
                        <a:rPr lang="zh-TW" altLang="en-US" sz="1900" dirty="0">
                          <a:latin typeface="微軟正黑體" panose="020B0604030504040204" pitchFamily="34" charset="-120"/>
                          <a:ea typeface="微軟正黑體" panose="020B0604030504040204" pitchFamily="34" charset="-120"/>
                        </a:rPr>
                        <a:t>                 </a:t>
                      </a:r>
                      <a:r>
                        <a:rPr lang="en-US" altLang="zh-TW" sz="1900" dirty="0">
                          <a:latin typeface="微軟正黑體" panose="020B0604030504040204" pitchFamily="34" charset="-120"/>
                          <a:ea typeface="微軟正黑體" panose="020B0604030504040204" pitchFamily="34" charset="-120"/>
                        </a:rPr>
                        <a:t>+</a:t>
                      </a:r>
                      <a:r>
                        <a:rPr lang="zh-TW" altLang="en-US" sz="1900" dirty="0">
                          <a:latin typeface="微軟正黑體" panose="020B0604030504040204" pitchFamily="34" charset="-120"/>
                          <a:ea typeface="微軟正黑體" panose="020B0604030504040204" pitchFamily="34" charset="-120"/>
                        </a:rPr>
                        <a:t> 饮鸩止渴</a:t>
                      </a:r>
                      <a:r>
                        <a:rPr lang="en-US" altLang="zh-TW" sz="1900" dirty="0">
                          <a:latin typeface="微軟正黑體" panose="020B0604030504040204" pitchFamily="34" charset="-120"/>
                          <a:ea typeface="微軟正黑體" panose="020B0604030504040204" pitchFamily="34" charset="-120"/>
                        </a:rPr>
                        <a:t>(2)</a:t>
                      </a:r>
                      <a:endParaRPr lang="zh-TW" altLang="en-US" sz="1900" dirty="0">
                        <a:latin typeface="微軟正黑體" panose="020B0604030504040204" pitchFamily="34" charset="-120"/>
                        <a:ea typeface="微軟正黑體" panose="020B0604030504040204" pitchFamily="34" charset="-120"/>
                      </a:endParaRPr>
                    </a:p>
                    <a:p>
                      <a:endParaRPr lang="zh-TW" altLang="en-US" sz="2400" dirty="0">
                        <a:latin typeface="微軟正黑體" panose="020B0604030504040204" pitchFamily="34" charset="-120"/>
                        <a:ea typeface="微軟正黑體" panose="020B0604030504040204" pitchFamily="34" charset="-120"/>
                      </a:endParaRPr>
                    </a:p>
                  </a:txBody>
                  <a:tcPr marL="121920" marR="121920" marT="60960" marB="60960" anchor="ctr"/>
                </a:tc>
                <a:extLst>
                  <a:ext uri="{0D108BD9-81ED-4DB2-BD59-A6C34878D82A}">
                    <a16:rowId xmlns:a16="http://schemas.microsoft.com/office/drawing/2014/main" val="3417385915"/>
                  </a:ext>
                </a:extLst>
              </a:tr>
            </a:tbl>
          </a:graphicData>
        </a:graphic>
      </p:graphicFrame>
    </p:spTree>
    <p:extLst>
      <p:ext uri="{BB962C8B-B14F-4D97-AF65-F5344CB8AC3E}">
        <p14:creationId xmlns:p14="http://schemas.microsoft.com/office/powerpoint/2010/main" val="3217874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圓角 22">
            <a:extLst>
              <a:ext uri="{FF2B5EF4-FFF2-40B4-BE49-F238E27FC236}">
                <a16:creationId xmlns:a16="http://schemas.microsoft.com/office/drawing/2014/main" id="{1DE8BE4B-B051-424D-816B-1A3EDC5523A0}"/>
              </a:ext>
            </a:extLst>
          </p:cNvPr>
          <p:cNvSpPr/>
          <p:nvPr/>
        </p:nvSpPr>
        <p:spPr>
          <a:xfrm>
            <a:off x="2660522" y="1306978"/>
            <a:ext cx="6912769" cy="520473"/>
          </a:xfrm>
          <a:prstGeom prst="roundRect">
            <a:avLst/>
          </a:prstGeom>
          <a:ln>
            <a:noFill/>
          </a:ln>
          <a:effectLst>
            <a:softEdge rad="31750"/>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400"/>
          </a:p>
        </p:txBody>
      </p:sp>
      <p:sp>
        <p:nvSpPr>
          <p:cNvPr id="9" name="橢圓 8">
            <a:extLst>
              <a:ext uri="{FF2B5EF4-FFF2-40B4-BE49-F238E27FC236}">
                <a16:creationId xmlns:a16="http://schemas.microsoft.com/office/drawing/2014/main" id="{6751BABE-40A8-4230-B94E-A19B88A38055}"/>
              </a:ext>
            </a:extLst>
          </p:cNvPr>
          <p:cNvSpPr/>
          <p:nvPr/>
        </p:nvSpPr>
        <p:spPr>
          <a:xfrm>
            <a:off x="5135893" y="3076221"/>
            <a:ext cx="3168352" cy="2453332"/>
          </a:xfrm>
          <a:prstGeom prst="ellipse">
            <a:avLst/>
          </a:prstGeom>
          <a:noFill/>
          <a:ln w="1905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a:p>
        </p:txBody>
      </p:sp>
      <p:sp>
        <p:nvSpPr>
          <p:cNvPr id="2" name="標題 1">
            <a:extLst>
              <a:ext uri="{FF2B5EF4-FFF2-40B4-BE49-F238E27FC236}">
                <a16:creationId xmlns:a16="http://schemas.microsoft.com/office/drawing/2014/main" id="{EF988876-C124-4106-A9AB-EB4565C17C3F}"/>
              </a:ext>
            </a:extLst>
          </p:cNvPr>
          <p:cNvSpPr>
            <a:spLocks noGrp="1"/>
          </p:cNvSpPr>
          <p:nvPr>
            <p:ph type="title"/>
          </p:nvPr>
        </p:nvSpPr>
        <p:spPr>
          <a:xfrm>
            <a:off x="2152651" y="365127"/>
            <a:ext cx="7886700" cy="751615"/>
          </a:xfrm>
        </p:spPr>
        <p:txBody>
          <a:bodyPr/>
          <a:lstStyle/>
          <a:p>
            <a:r>
              <a:rPr lang="zh-TW" altLang="en-US" b="1" dirty="0">
                <a:latin typeface="微軟正黑體" panose="020B0604030504040204" pitchFamily="34" charset="-120"/>
                <a:ea typeface="微軟正黑體" panose="020B0604030504040204" pitchFamily="34" charset="-120"/>
              </a:rPr>
              <a:t>目标趨近 </a:t>
            </a:r>
            <a:r>
              <a:rPr lang="zh-TW" altLang="en-US" sz="3733" dirty="0">
                <a:latin typeface="微軟正黑體" panose="020B0604030504040204" pitchFamily="34" charset="-120"/>
                <a:ea typeface="微軟正黑體" panose="020B0604030504040204" pitchFamily="34" charset="-120"/>
              </a:rPr>
              <a:t>基模</a:t>
            </a:r>
          </a:p>
        </p:txBody>
      </p:sp>
      <p:sp>
        <p:nvSpPr>
          <p:cNvPr id="4" name="矩形 3">
            <a:extLst>
              <a:ext uri="{FF2B5EF4-FFF2-40B4-BE49-F238E27FC236}">
                <a16:creationId xmlns:a16="http://schemas.microsoft.com/office/drawing/2014/main" id="{15C2109A-7786-45C1-BDB0-01672EA31A21}"/>
              </a:ext>
            </a:extLst>
          </p:cNvPr>
          <p:cNvSpPr/>
          <p:nvPr/>
        </p:nvSpPr>
        <p:spPr>
          <a:xfrm>
            <a:off x="2939631" y="5529553"/>
            <a:ext cx="1415772" cy="461665"/>
          </a:xfrm>
          <a:prstGeom prst="rect">
            <a:avLst/>
          </a:prstGeom>
          <a:solidFill>
            <a:schemeClr val="bg1"/>
          </a:solidFill>
        </p:spPr>
        <p:txBody>
          <a:bodyPr wrap="none">
            <a:spAutoFit/>
          </a:bodyPr>
          <a:lstStyle/>
          <a:p>
            <a:r>
              <a:rPr lang="zh-TW" altLang="en-US" sz="2400" dirty="0">
                <a:latin typeface="微軟正黑體" panose="020B0604030504040204" pitchFamily="34" charset="-120"/>
                <a:ea typeface="微軟正黑體" panose="020B0604030504040204" pitchFamily="34" charset="-120"/>
              </a:rPr>
              <a:t>预定目标</a:t>
            </a:r>
            <a:endParaRPr lang="zh-TW" altLang="en-US" sz="2400" dirty="0"/>
          </a:p>
        </p:txBody>
      </p:sp>
      <p:sp>
        <p:nvSpPr>
          <p:cNvPr id="5" name="矩形 4">
            <a:extLst>
              <a:ext uri="{FF2B5EF4-FFF2-40B4-BE49-F238E27FC236}">
                <a16:creationId xmlns:a16="http://schemas.microsoft.com/office/drawing/2014/main" id="{EB2162E5-0372-417A-B04E-A9183B4F83B2}"/>
              </a:ext>
            </a:extLst>
          </p:cNvPr>
          <p:cNvSpPr/>
          <p:nvPr/>
        </p:nvSpPr>
        <p:spPr>
          <a:xfrm>
            <a:off x="4659537" y="3989270"/>
            <a:ext cx="800219" cy="461665"/>
          </a:xfrm>
          <a:prstGeom prst="rect">
            <a:avLst/>
          </a:prstGeom>
          <a:solidFill>
            <a:schemeClr val="bg1"/>
          </a:solidFill>
        </p:spPr>
        <p:txBody>
          <a:bodyPr wrap="none">
            <a:spAutoFit/>
          </a:bodyPr>
          <a:lstStyle/>
          <a:p>
            <a:r>
              <a:rPr lang="zh-TW" altLang="en-US" sz="2400" dirty="0">
                <a:latin typeface="微軟正黑體" panose="020B0604030504040204" pitchFamily="34" charset="-120"/>
                <a:ea typeface="微軟正黑體" panose="020B0604030504040204" pitchFamily="34" charset="-120"/>
              </a:rPr>
              <a:t>差距</a:t>
            </a:r>
            <a:endParaRPr lang="zh-TW" altLang="en-US" sz="2400" dirty="0"/>
          </a:p>
        </p:txBody>
      </p:sp>
      <p:sp>
        <p:nvSpPr>
          <p:cNvPr id="6" name="矩形 5">
            <a:extLst>
              <a:ext uri="{FF2B5EF4-FFF2-40B4-BE49-F238E27FC236}">
                <a16:creationId xmlns:a16="http://schemas.microsoft.com/office/drawing/2014/main" id="{2DBC5F4A-D0D6-48CC-BCFC-BF23EB21B0FB}"/>
              </a:ext>
            </a:extLst>
          </p:cNvPr>
          <p:cNvSpPr/>
          <p:nvPr/>
        </p:nvSpPr>
        <p:spPr>
          <a:xfrm>
            <a:off x="6011972" y="5288974"/>
            <a:ext cx="1415772" cy="461665"/>
          </a:xfrm>
          <a:prstGeom prst="rect">
            <a:avLst/>
          </a:prstGeom>
          <a:solidFill>
            <a:schemeClr val="bg1"/>
          </a:solidFill>
        </p:spPr>
        <p:txBody>
          <a:bodyPr wrap="none">
            <a:spAutoFit/>
          </a:bodyPr>
          <a:lstStyle/>
          <a:p>
            <a:r>
              <a:rPr lang="zh-TW" altLang="en-US" sz="2400" dirty="0">
                <a:latin typeface="微軟正黑體" panose="020B0604030504040204" pitchFamily="34" charset="-120"/>
                <a:ea typeface="微軟正黑體" panose="020B0604030504040204" pitchFamily="34" charset="-120"/>
              </a:rPr>
              <a:t>真实进度</a:t>
            </a:r>
            <a:endParaRPr lang="zh-TW" altLang="en-US" sz="2400" dirty="0"/>
          </a:p>
        </p:txBody>
      </p:sp>
      <p:sp>
        <p:nvSpPr>
          <p:cNvPr id="7" name="矩形 6">
            <a:extLst>
              <a:ext uri="{FF2B5EF4-FFF2-40B4-BE49-F238E27FC236}">
                <a16:creationId xmlns:a16="http://schemas.microsoft.com/office/drawing/2014/main" id="{4758FC72-CBF2-419B-8B0F-17EEDC1D79B4}"/>
              </a:ext>
            </a:extLst>
          </p:cNvPr>
          <p:cNvSpPr/>
          <p:nvPr/>
        </p:nvSpPr>
        <p:spPr>
          <a:xfrm>
            <a:off x="6124207" y="2827738"/>
            <a:ext cx="1415772" cy="461665"/>
          </a:xfrm>
          <a:prstGeom prst="rect">
            <a:avLst/>
          </a:prstGeom>
          <a:solidFill>
            <a:schemeClr val="bg1"/>
          </a:solidFill>
        </p:spPr>
        <p:txBody>
          <a:bodyPr wrap="none">
            <a:spAutoFit/>
          </a:bodyPr>
          <a:lstStyle/>
          <a:p>
            <a:r>
              <a:rPr lang="zh-TW" altLang="en-US" sz="2400" dirty="0">
                <a:latin typeface="微軟正黑體" panose="020B0604030504040204" pitchFamily="34" charset="-120"/>
                <a:ea typeface="微軟正黑體" panose="020B0604030504040204" pitchFamily="34" charset="-120"/>
              </a:rPr>
              <a:t>增加人手</a:t>
            </a:r>
            <a:endParaRPr lang="zh-TW" altLang="en-US" sz="2400" dirty="0"/>
          </a:p>
        </p:txBody>
      </p:sp>
      <p:sp>
        <p:nvSpPr>
          <p:cNvPr id="8" name="矩形 7">
            <a:extLst>
              <a:ext uri="{FF2B5EF4-FFF2-40B4-BE49-F238E27FC236}">
                <a16:creationId xmlns:a16="http://schemas.microsoft.com/office/drawing/2014/main" id="{0C60C45C-260B-4E2C-8019-30D2C622F21A}"/>
              </a:ext>
            </a:extLst>
          </p:cNvPr>
          <p:cNvSpPr/>
          <p:nvPr/>
        </p:nvSpPr>
        <p:spPr>
          <a:xfrm>
            <a:off x="7582680" y="3993382"/>
            <a:ext cx="1415772" cy="461665"/>
          </a:xfrm>
          <a:prstGeom prst="rect">
            <a:avLst/>
          </a:prstGeom>
          <a:solidFill>
            <a:schemeClr val="bg1"/>
          </a:solidFill>
        </p:spPr>
        <p:txBody>
          <a:bodyPr wrap="none">
            <a:spAutoFit/>
          </a:bodyPr>
          <a:lstStyle/>
          <a:p>
            <a:r>
              <a:rPr lang="zh-TW" altLang="en-US" sz="2400">
                <a:latin typeface="微軟正黑體" panose="020B0604030504040204" pitchFamily="34" charset="-120"/>
                <a:ea typeface="微軟正黑體" panose="020B0604030504040204" pitchFamily="34" charset="-120"/>
              </a:rPr>
              <a:t>开发加倍</a:t>
            </a:r>
            <a:endParaRPr lang="zh-TW" altLang="en-US" sz="2400" dirty="0"/>
          </a:p>
        </p:txBody>
      </p:sp>
      <p:sp>
        <p:nvSpPr>
          <p:cNvPr id="10" name="等腰三角形 9">
            <a:extLst>
              <a:ext uri="{FF2B5EF4-FFF2-40B4-BE49-F238E27FC236}">
                <a16:creationId xmlns:a16="http://schemas.microsoft.com/office/drawing/2014/main" id="{354B8975-AC92-4150-8974-67BC9462CFDD}"/>
              </a:ext>
            </a:extLst>
          </p:cNvPr>
          <p:cNvSpPr/>
          <p:nvPr/>
        </p:nvSpPr>
        <p:spPr>
          <a:xfrm rot="14080636">
            <a:off x="7409794" y="5229087"/>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1" name="等腰三角形 10">
            <a:extLst>
              <a:ext uri="{FF2B5EF4-FFF2-40B4-BE49-F238E27FC236}">
                <a16:creationId xmlns:a16="http://schemas.microsoft.com/office/drawing/2014/main" id="{98829CE4-47EA-4BFD-87A5-2EB8E08D1BD2}"/>
              </a:ext>
            </a:extLst>
          </p:cNvPr>
          <p:cNvSpPr/>
          <p:nvPr/>
        </p:nvSpPr>
        <p:spPr>
          <a:xfrm rot="9830060">
            <a:off x="8121983" y="3774430"/>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2" name="等腰三角形 11">
            <a:extLst>
              <a:ext uri="{FF2B5EF4-FFF2-40B4-BE49-F238E27FC236}">
                <a16:creationId xmlns:a16="http://schemas.microsoft.com/office/drawing/2014/main" id="{3051CF64-A4F2-4716-BD06-15CC3F9E25F8}"/>
              </a:ext>
            </a:extLst>
          </p:cNvPr>
          <p:cNvSpPr/>
          <p:nvPr/>
        </p:nvSpPr>
        <p:spPr>
          <a:xfrm rot="20555876">
            <a:off x="5040735" y="4398084"/>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3" name="等腰三角形 12">
            <a:extLst>
              <a:ext uri="{FF2B5EF4-FFF2-40B4-BE49-F238E27FC236}">
                <a16:creationId xmlns:a16="http://schemas.microsoft.com/office/drawing/2014/main" id="{7FD006F8-933E-43AD-AE62-B729A36D5951}"/>
              </a:ext>
            </a:extLst>
          </p:cNvPr>
          <p:cNvSpPr/>
          <p:nvPr/>
        </p:nvSpPr>
        <p:spPr>
          <a:xfrm rot="3559626">
            <a:off x="5913032" y="3111499"/>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pic>
        <p:nvPicPr>
          <p:cNvPr id="16" name="圖片 15">
            <a:extLst>
              <a:ext uri="{FF2B5EF4-FFF2-40B4-BE49-F238E27FC236}">
                <a16:creationId xmlns:a16="http://schemas.microsoft.com/office/drawing/2014/main" id="{3B1C4443-78D9-4153-A701-3FF6480F4A4C}"/>
              </a:ext>
            </a:extLst>
          </p:cNvPr>
          <p:cNvPicPr>
            <a:picLocks noChangeAspect="1"/>
          </p:cNvPicPr>
          <p:nvPr/>
        </p:nvPicPr>
        <p:blipFill>
          <a:blip r:embed="rId2"/>
          <a:stretch>
            <a:fillRect/>
          </a:stretch>
        </p:blipFill>
        <p:spPr>
          <a:xfrm flipH="1">
            <a:off x="3945596" y="4375260"/>
            <a:ext cx="1094069" cy="1154293"/>
          </a:xfrm>
          <a:prstGeom prst="rect">
            <a:avLst/>
          </a:prstGeom>
        </p:spPr>
      </p:pic>
      <p:sp>
        <p:nvSpPr>
          <p:cNvPr id="17" name="矩形 16">
            <a:extLst>
              <a:ext uri="{FF2B5EF4-FFF2-40B4-BE49-F238E27FC236}">
                <a16:creationId xmlns:a16="http://schemas.microsoft.com/office/drawing/2014/main" id="{CEA76D9A-7016-4E5F-9D5F-7E213860500C}"/>
              </a:ext>
            </a:extLst>
          </p:cNvPr>
          <p:cNvSpPr/>
          <p:nvPr/>
        </p:nvSpPr>
        <p:spPr>
          <a:xfrm>
            <a:off x="4305241" y="4302886"/>
            <a:ext cx="412292"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sp>
        <p:nvSpPr>
          <p:cNvPr id="18" name="矩形 17">
            <a:extLst>
              <a:ext uri="{FF2B5EF4-FFF2-40B4-BE49-F238E27FC236}">
                <a16:creationId xmlns:a16="http://schemas.microsoft.com/office/drawing/2014/main" id="{AD263A41-727C-4854-B7C7-BB91BA457666}"/>
              </a:ext>
            </a:extLst>
          </p:cNvPr>
          <p:cNvSpPr/>
          <p:nvPr/>
        </p:nvSpPr>
        <p:spPr>
          <a:xfrm>
            <a:off x="5239223" y="4302886"/>
            <a:ext cx="279244" cy="461665"/>
          </a:xfrm>
          <a:prstGeom prst="rect">
            <a:avLst/>
          </a:prstGeom>
        </p:spPr>
        <p:txBody>
          <a:bodyPr wrap="none">
            <a:spAutoFit/>
          </a:bodyPr>
          <a:lstStyle/>
          <a:p>
            <a:r>
              <a:rPr lang="en-US" altLang="zh-TW" sz="2400" dirty="0"/>
              <a:t>-</a:t>
            </a:r>
            <a:endParaRPr lang="zh-TW" altLang="en-US" sz="2400" dirty="0"/>
          </a:p>
        </p:txBody>
      </p:sp>
      <p:sp>
        <p:nvSpPr>
          <p:cNvPr id="19" name="矩形 18">
            <a:extLst>
              <a:ext uri="{FF2B5EF4-FFF2-40B4-BE49-F238E27FC236}">
                <a16:creationId xmlns:a16="http://schemas.microsoft.com/office/drawing/2014/main" id="{B51A058F-1C75-4EC5-89BB-F64635D3B5F0}"/>
              </a:ext>
            </a:extLst>
          </p:cNvPr>
          <p:cNvSpPr/>
          <p:nvPr/>
        </p:nvSpPr>
        <p:spPr>
          <a:xfrm>
            <a:off x="5470153" y="2876458"/>
            <a:ext cx="412292"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sp>
        <p:nvSpPr>
          <p:cNvPr id="20" name="矩形 19">
            <a:extLst>
              <a:ext uri="{FF2B5EF4-FFF2-40B4-BE49-F238E27FC236}">
                <a16:creationId xmlns:a16="http://schemas.microsoft.com/office/drawing/2014/main" id="{4C1E19DF-DD15-4CBF-8002-D5A2955148B0}"/>
              </a:ext>
            </a:extLst>
          </p:cNvPr>
          <p:cNvSpPr/>
          <p:nvPr/>
        </p:nvSpPr>
        <p:spPr>
          <a:xfrm>
            <a:off x="8202471" y="3607504"/>
            <a:ext cx="412292"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sp>
        <p:nvSpPr>
          <p:cNvPr id="21" name="矩形 20">
            <a:extLst>
              <a:ext uri="{FF2B5EF4-FFF2-40B4-BE49-F238E27FC236}">
                <a16:creationId xmlns:a16="http://schemas.microsoft.com/office/drawing/2014/main" id="{82DB7102-0C6C-46BF-9EB7-67BF265D0655}"/>
              </a:ext>
            </a:extLst>
          </p:cNvPr>
          <p:cNvSpPr/>
          <p:nvPr/>
        </p:nvSpPr>
        <p:spPr>
          <a:xfrm>
            <a:off x="7455103" y="5335324"/>
            <a:ext cx="412292"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sp>
        <p:nvSpPr>
          <p:cNvPr id="22" name="矩形 21">
            <a:extLst>
              <a:ext uri="{FF2B5EF4-FFF2-40B4-BE49-F238E27FC236}">
                <a16:creationId xmlns:a16="http://schemas.microsoft.com/office/drawing/2014/main" id="{C1E198D6-8C7A-4C38-86E1-419F4443FAE5}"/>
              </a:ext>
            </a:extLst>
          </p:cNvPr>
          <p:cNvSpPr/>
          <p:nvPr/>
        </p:nvSpPr>
        <p:spPr>
          <a:xfrm>
            <a:off x="3023660" y="1319110"/>
            <a:ext cx="6566221" cy="461665"/>
          </a:xfrm>
          <a:prstGeom prst="rect">
            <a:avLst/>
          </a:prstGeom>
          <a:noFill/>
        </p:spPr>
        <p:txBody>
          <a:bodyPr wrap="none">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项目预定目标来不及了，这时候加人有没有用 </a:t>
            </a:r>
            <a:r>
              <a:rPr lang="en-US" altLang="zh-TW" sz="2400" dirty="0">
                <a:solidFill>
                  <a:schemeClr val="bg1"/>
                </a:solidFill>
                <a:latin typeface="微軟正黑體" panose="020B0604030504040204" pitchFamily="34" charset="-120"/>
                <a:ea typeface="微軟正黑體" panose="020B0604030504040204" pitchFamily="34" charset="-120"/>
              </a:rPr>
              <a:t>?</a:t>
            </a:r>
            <a:endParaRPr lang="zh-TW" altLang="en-US" sz="2400" dirty="0">
              <a:solidFill>
                <a:schemeClr val="bg1"/>
              </a:solidFill>
            </a:endParaRPr>
          </a:p>
        </p:txBody>
      </p:sp>
      <p:sp>
        <p:nvSpPr>
          <p:cNvPr id="24" name="矩形 23">
            <a:extLst>
              <a:ext uri="{FF2B5EF4-FFF2-40B4-BE49-F238E27FC236}">
                <a16:creationId xmlns:a16="http://schemas.microsoft.com/office/drawing/2014/main" id="{0025CE14-97D0-4733-8CA2-63AE60923FF3}"/>
              </a:ext>
            </a:extLst>
          </p:cNvPr>
          <p:cNvSpPr/>
          <p:nvPr/>
        </p:nvSpPr>
        <p:spPr>
          <a:xfrm>
            <a:off x="2750935" y="1319110"/>
            <a:ext cx="492443" cy="461665"/>
          </a:xfrm>
          <a:prstGeom prst="rect">
            <a:avLst/>
          </a:prstGeom>
        </p:spPr>
        <p:txBody>
          <a:bodyPr wrap="none">
            <a:spAutoFit/>
          </a:bodyPr>
          <a:lstStyle/>
          <a:p>
            <a:r>
              <a:rPr lang="en-US" altLang="zh-TW" sz="2400" dirty="0">
                <a:solidFill>
                  <a:srgbClr val="C00000"/>
                </a:solidFill>
                <a:latin typeface="微軟正黑體" panose="020B0604030504040204" pitchFamily="34" charset="-120"/>
                <a:ea typeface="微軟正黑體" panose="020B0604030504040204" pitchFamily="34" charset="-120"/>
              </a:rPr>
              <a:t>》</a:t>
            </a:r>
            <a:endParaRPr lang="zh-TW" altLang="en-US" sz="2400" dirty="0">
              <a:solidFill>
                <a:srgbClr val="C00000"/>
              </a:solidFill>
            </a:endParaRPr>
          </a:p>
        </p:txBody>
      </p:sp>
    </p:spTree>
    <p:extLst>
      <p:ext uri="{BB962C8B-B14F-4D97-AF65-F5344CB8AC3E}">
        <p14:creationId xmlns:p14="http://schemas.microsoft.com/office/powerpoint/2010/main" val="1615338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5120" y="0"/>
            <a:ext cx="1529080" cy="1325563"/>
          </a:xfrm>
        </p:spPr>
        <p:txBody>
          <a:bodyPr/>
          <a:lstStyle/>
          <a:p>
            <a:r>
              <a:rPr lang="zh-TW" altLang="en-US" b="1" dirty="0">
                <a:latin typeface="微軟正黑體" panose="020B0604030504040204" pitchFamily="34" charset="-120"/>
                <a:ea typeface="微軟正黑體" panose="020B0604030504040204" pitchFamily="34" charset="-120"/>
              </a:rPr>
              <a:t>估算</a:t>
            </a:r>
          </a:p>
        </p:txBody>
      </p:sp>
      <p:pic>
        <p:nvPicPr>
          <p:cNvPr id="33" name="圖片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20" y="1549083"/>
            <a:ext cx="1971040" cy="2507685"/>
          </a:xfrm>
          <a:prstGeom prst="rect">
            <a:avLst/>
          </a:prstGeom>
        </p:spPr>
      </p:pic>
      <p:pic>
        <p:nvPicPr>
          <p:cNvPr id="35" name="圖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920" y="625390"/>
            <a:ext cx="7315200" cy="6110689"/>
          </a:xfrm>
          <a:prstGeom prst="rect">
            <a:avLst/>
          </a:prstGeom>
        </p:spPr>
      </p:pic>
    </p:spTree>
    <p:extLst>
      <p:ext uri="{BB962C8B-B14F-4D97-AF65-F5344CB8AC3E}">
        <p14:creationId xmlns:p14="http://schemas.microsoft.com/office/powerpoint/2010/main" val="592077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圓角 22">
            <a:extLst>
              <a:ext uri="{FF2B5EF4-FFF2-40B4-BE49-F238E27FC236}">
                <a16:creationId xmlns:a16="http://schemas.microsoft.com/office/drawing/2014/main" id="{1DE8BE4B-B051-424D-816B-1A3EDC5523A0}"/>
              </a:ext>
            </a:extLst>
          </p:cNvPr>
          <p:cNvSpPr/>
          <p:nvPr/>
        </p:nvSpPr>
        <p:spPr>
          <a:xfrm>
            <a:off x="2660522" y="1306978"/>
            <a:ext cx="6912769" cy="520473"/>
          </a:xfrm>
          <a:prstGeom prst="roundRect">
            <a:avLst/>
          </a:prstGeom>
          <a:ln>
            <a:noFill/>
          </a:ln>
          <a:effectLst>
            <a:softEdge rad="31750"/>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400"/>
          </a:p>
        </p:txBody>
      </p:sp>
      <p:sp>
        <p:nvSpPr>
          <p:cNvPr id="9" name="橢圓 8">
            <a:extLst>
              <a:ext uri="{FF2B5EF4-FFF2-40B4-BE49-F238E27FC236}">
                <a16:creationId xmlns:a16="http://schemas.microsoft.com/office/drawing/2014/main" id="{6751BABE-40A8-4230-B94E-A19B88A38055}"/>
              </a:ext>
            </a:extLst>
          </p:cNvPr>
          <p:cNvSpPr/>
          <p:nvPr/>
        </p:nvSpPr>
        <p:spPr>
          <a:xfrm>
            <a:off x="5060789" y="3161281"/>
            <a:ext cx="3168352" cy="2453332"/>
          </a:xfrm>
          <a:prstGeom prst="ellipse">
            <a:avLst/>
          </a:prstGeom>
          <a:noFill/>
          <a:ln w="1905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a:p>
        </p:txBody>
      </p:sp>
      <p:sp>
        <p:nvSpPr>
          <p:cNvPr id="2" name="標題 1">
            <a:extLst>
              <a:ext uri="{FF2B5EF4-FFF2-40B4-BE49-F238E27FC236}">
                <a16:creationId xmlns:a16="http://schemas.microsoft.com/office/drawing/2014/main" id="{EF988876-C124-4106-A9AB-EB4565C17C3F}"/>
              </a:ext>
            </a:extLst>
          </p:cNvPr>
          <p:cNvSpPr>
            <a:spLocks noGrp="1"/>
          </p:cNvSpPr>
          <p:nvPr>
            <p:ph type="title"/>
          </p:nvPr>
        </p:nvSpPr>
        <p:spPr>
          <a:xfrm>
            <a:off x="2152651" y="365127"/>
            <a:ext cx="7886700" cy="751615"/>
          </a:xfrm>
        </p:spPr>
        <p:txBody>
          <a:bodyPr/>
          <a:lstStyle/>
          <a:p>
            <a:r>
              <a:rPr lang="zh-TW" altLang="en-US" b="1" dirty="0">
                <a:latin typeface="微軟正黑體" panose="020B0604030504040204" pitchFamily="34" charset="-120"/>
                <a:ea typeface="微軟正黑體" panose="020B0604030504040204" pitchFamily="34" charset="-120"/>
              </a:rPr>
              <a:t>目标趨近 </a:t>
            </a:r>
            <a:r>
              <a:rPr lang="zh-TW" altLang="en-US" sz="3733" dirty="0">
                <a:latin typeface="微軟正黑體" panose="020B0604030504040204" pitchFamily="34" charset="-120"/>
                <a:ea typeface="微軟正黑體" panose="020B0604030504040204" pitchFamily="34" charset="-120"/>
              </a:rPr>
              <a:t>基模</a:t>
            </a:r>
          </a:p>
        </p:txBody>
      </p:sp>
      <p:sp>
        <p:nvSpPr>
          <p:cNvPr id="4" name="矩形 3">
            <a:extLst>
              <a:ext uri="{FF2B5EF4-FFF2-40B4-BE49-F238E27FC236}">
                <a16:creationId xmlns:a16="http://schemas.microsoft.com/office/drawing/2014/main" id="{15C2109A-7786-45C1-BDB0-01672EA31A21}"/>
              </a:ext>
            </a:extLst>
          </p:cNvPr>
          <p:cNvSpPr/>
          <p:nvPr/>
        </p:nvSpPr>
        <p:spPr>
          <a:xfrm>
            <a:off x="2864527" y="5614613"/>
            <a:ext cx="1415772" cy="461665"/>
          </a:xfrm>
          <a:prstGeom prst="rect">
            <a:avLst/>
          </a:prstGeom>
          <a:solidFill>
            <a:schemeClr val="bg1"/>
          </a:solidFill>
        </p:spPr>
        <p:txBody>
          <a:bodyPr wrap="none">
            <a:spAutoFit/>
          </a:bodyPr>
          <a:lstStyle/>
          <a:p>
            <a:r>
              <a:rPr lang="zh-TW" altLang="en-US" sz="2400">
                <a:latin typeface="微軟正黑體" panose="020B0604030504040204" pitchFamily="34" charset="-120"/>
                <a:ea typeface="微軟正黑體" panose="020B0604030504040204" pitchFamily="34" charset="-120"/>
              </a:rPr>
              <a:t>预定目标</a:t>
            </a:r>
            <a:endParaRPr lang="zh-TW" altLang="en-US" sz="2400" dirty="0"/>
          </a:p>
        </p:txBody>
      </p:sp>
      <p:sp>
        <p:nvSpPr>
          <p:cNvPr id="5" name="矩形 4">
            <a:extLst>
              <a:ext uri="{FF2B5EF4-FFF2-40B4-BE49-F238E27FC236}">
                <a16:creationId xmlns:a16="http://schemas.microsoft.com/office/drawing/2014/main" id="{EB2162E5-0372-417A-B04E-A9183B4F83B2}"/>
              </a:ext>
            </a:extLst>
          </p:cNvPr>
          <p:cNvSpPr/>
          <p:nvPr/>
        </p:nvSpPr>
        <p:spPr>
          <a:xfrm>
            <a:off x="4584433" y="4074330"/>
            <a:ext cx="800219" cy="461665"/>
          </a:xfrm>
          <a:prstGeom prst="rect">
            <a:avLst/>
          </a:prstGeom>
          <a:solidFill>
            <a:schemeClr val="bg1"/>
          </a:solidFill>
        </p:spPr>
        <p:txBody>
          <a:bodyPr wrap="none">
            <a:spAutoFit/>
          </a:bodyPr>
          <a:lstStyle/>
          <a:p>
            <a:r>
              <a:rPr lang="zh-TW" altLang="en-US" sz="2400" dirty="0">
                <a:latin typeface="微軟正黑體" panose="020B0604030504040204" pitchFamily="34" charset="-120"/>
                <a:ea typeface="微軟正黑體" panose="020B0604030504040204" pitchFamily="34" charset="-120"/>
              </a:rPr>
              <a:t>差距</a:t>
            </a:r>
            <a:endParaRPr lang="zh-TW" altLang="en-US" sz="2400" dirty="0"/>
          </a:p>
        </p:txBody>
      </p:sp>
      <p:sp>
        <p:nvSpPr>
          <p:cNvPr id="6" name="矩形 5">
            <a:extLst>
              <a:ext uri="{FF2B5EF4-FFF2-40B4-BE49-F238E27FC236}">
                <a16:creationId xmlns:a16="http://schemas.microsoft.com/office/drawing/2014/main" id="{2DBC5F4A-D0D6-48CC-BCFC-BF23EB21B0FB}"/>
              </a:ext>
            </a:extLst>
          </p:cNvPr>
          <p:cNvSpPr/>
          <p:nvPr/>
        </p:nvSpPr>
        <p:spPr>
          <a:xfrm>
            <a:off x="5936868" y="5374034"/>
            <a:ext cx="1415772" cy="461665"/>
          </a:xfrm>
          <a:prstGeom prst="rect">
            <a:avLst/>
          </a:prstGeom>
          <a:solidFill>
            <a:schemeClr val="bg1"/>
          </a:solidFill>
        </p:spPr>
        <p:txBody>
          <a:bodyPr wrap="none">
            <a:spAutoFit/>
          </a:bodyPr>
          <a:lstStyle/>
          <a:p>
            <a:r>
              <a:rPr lang="zh-TW" altLang="en-US" sz="2400" dirty="0">
                <a:latin typeface="微軟正黑體" panose="020B0604030504040204" pitchFamily="34" charset="-120"/>
                <a:ea typeface="微軟正黑體" panose="020B0604030504040204" pitchFamily="34" charset="-120"/>
              </a:rPr>
              <a:t>真实进度</a:t>
            </a:r>
            <a:endParaRPr lang="zh-TW" altLang="en-US" sz="2400" dirty="0"/>
          </a:p>
        </p:txBody>
      </p:sp>
      <p:sp>
        <p:nvSpPr>
          <p:cNvPr id="7" name="矩形 6">
            <a:extLst>
              <a:ext uri="{FF2B5EF4-FFF2-40B4-BE49-F238E27FC236}">
                <a16:creationId xmlns:a16="http://schemas.microsoft.com/office/drawing/2014/main" id="{4758FC72-CBF2-419B-8B0F-17EEDC1D79B4}"/>
              </a:ext>
            </a:extLst>
          </p:cNvPr>
          <p:cNvSpPr/>
          <p:nvPr/>
        </p:nvSpPr>
        <p:spPr>
          <a:xfrm>
            <a:off x="6049103" y="2912798"/>
            <a:ext cx="1415772" cy="461665"/>
          </a:xfrm>
          <a:prstGeom prst="rect">
            <a:avLst/>
          </a:prstGeom>
          <a:solidFill>
            <a:schemeClr val="bg1"/>
          </a:solidFill>
        </p:spPr>
        <p:txBody>
          <a:bodyPr wrap="none">
            <a:spAutoFit/>
          </a:bodyPr>
          <a:lstStyle/>
          <a:p>
            <a:r>
              <a:rPr lang="zh-TW" altLang="en-US" sz="2400" dirty="0">
                <a:latin typeface="微軟正黑體" panose="020B0604030504040204" pitchFamily="34" charset="-120"/>
                <a:ea typeface="微軟正黑體" panose="020B0604030504040204" pitchFamily="34" charset="-120"/>
              </a:rPr>
              <a:t>增加人手</a:t>
            </a:r>
            <a:endParaRPr lang="zh-TW" altLang="en-US" sz="2400" dirty="0"/>
          </a:p>
        </p:txBody>
      </p:sp>
      <p:sp>
        <p:nvSpPr>
          <p:cNvPr id="8" name="矩形 7">
            <a:extLst>
              <a:ext uri="{FF2B5EF4-FFF2-40B4-BE49-F238E27FC236}">
                <a16:creationId xmlns:a16="http://schemas.microsoft.com/office/drawing/2014/main" id="{0C60C45C-260B-4E2C-8019-30D2C622F21A}"/>
              </a:ext>
            </a:extLst>
          </p:cNvPr>
          <p:cNvSpPr/>
          <p:nvPr/>
        </p:nvSpPr>
        <p:spPr>
          <a:xfrm>
            <a:off x="7507576" y="4078442"/>
            <a:ext cx="1415772" cy="461665"/>
          </a:xfrm>
          <a:prstGeom prst="rect">
            <a:avLst/>
          </a:prstGeom>
          <a:solidFill>
            <a:schemeClr val="bg1"/>
          </a:solidFill>
        </p:spPr>
        <p:txBody>
          <a:bodyPr wrap="none">
            <a:spAutoFit/>
          </a:bodyPr>
          <a:lstStyle/>
          <a:p>
            <a:r>
              <a:rPr lang="zh-TW" altLang="en-US" sz="2400">
                <a:latin typeface="微軟正黑體" panose="020B0604030504040204" pitchFamily="34" charset="-120"/>
                <a:ea typeface="微軟正黑體" panose="020B0604030504040204" pitchFamily="34" charset="-120"/>
              </a:rPr>
              <a:t>开发加倍</a:t>
            </a:r>
            <a:endParaRPr lang="zh-TW" altLang="en-US" sz="2400" dirty="0"/>
          </a:p>
        </p:txBody>
      </p:sp>
      <p:sp>
        <p:nvSpPr>
          <p:cNvPr id="10" name="等腰三角形 9">
            <a:extLst>
              <a:ext uri="{FF2B5EF4-FFF2-40B4-BE49-F238E27FC236}">
                <a16:creationId xmlns:a16="http://schemas.microsoft.com/office/drawing/2014/main" id="{354B8975-AC92-4150-8974-67BC9462CFDD}"/>
              </a:ext>
            </a:extLst>
          </p:cNvPr>
          <p:cNvSpPr/>
          <p:nvPr/>
        </p:nvSpPr>
        <p:spPr>
          <a:xfrm rot="14080636">
            <a:off x="7334690" y="5314147"/>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1" name="等腰三角形 10">
            <a:extLst>
              <a:ext uri="{FF2B5EF4-FFF2-40B4-BE49-F238E27FC236}">
                <a16:creationId xmlns:a16="http://schemas.microsoft.com/office/drawing/2014/main" id="{98829CE4-47EA-4BFD-87A5-2EB8E08D1BD2}"/>
              </a:ext>
            </a:extLst>
          </p:cNvPr>
          <p:cNvSpPr/>
          <p:nvPr/>
        </p:nvSpPr>
        <p:spPr>
          <a:xfrm rot="9830060">
            <a:off x="8046879" y="3859490"/>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2" name="等腰三角形 11">
            <a:extLst>
              <a:ext uri="{FF2B5EF4-FFF2-40B4-BE49-F238E27FC236}">
                <a16:creationId xmlns:a16="http://schemas.microsoft.com/office/drawing/2014/main" id="{3051CF64-A4F2-4716-BD06-15CC3F9E25F8}"/>
              </a:ext>
            </a:extLst>
          </p:cNvPr>
          <p:cNvSpPr/>
          <p:nvPr/>
        </p:nvSpPr>
        <p:spPr>
          <a:xfrm rot="20555876">
            <a:off x="4965631" y="4483144"/>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3" name="等腰三角形 12">
            <a:extLst>
              <a:ext uri="{FF2B5EF4-FFF2-40B4-BE49-F238E27FC236}">
                <a16:creationId xmlns:a16="http://schemas.microsoft.com/office/drawing/2014/main" id="{7FD006F8-933E-43AD-AE62-B729A36D5951}"/>
              </a:ext>
            </a:extLst>
          </p:cNvPr>
          <p:cNvSpPr/>
          <p:nvPr/>
        </p:nvSpPr>
        <p:spPr>
          <a:xfrm rot="3559626">
            <a:off x="5837928" y="3196559"/>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pic>
        <p:nvPicPr>
          <p:cNvPr id="16" name="圖片 15">
            <a:extLst>
              <a:ext uri="{FF2B5EF4-FFF2-40B4-BE49-F238E27FC236}">
                <a16:creationId xmlns:a16="http://schemas.microsoft.com/office/drawing/2014/main" id="{3B1C4443-78D9-4153-A701-3FF6480F4A4C}"/>
              </a:ext>
            </a:extLst>
          </p:cNvPr>
          <p:cNvPicPr>
            <a:picLocks noChangeAspect="1"/>
          </p:cNvPicPr>
          <p:nvPr/>
        </p:nvPicPr>
        <p:blipFill>
          <a:blip r:embed="rId2"/>
          <a:stretch>
            <a:fillRect/>
          </a:stretch>
        </p:blipFill>
        <p:spPr>
          <a:xfrm flipH="1">
            <a:off x="3870492" y="4460320"/>
            <a:ext cx="1094069" cy="1154293"/>
          </a:xfrm>
          <a:prstGeom prst="rect">
            <a:avLst/>
          </a:prstGeom>
        </p:spPr>
      </p:pic>
      <p:sp>
        <p:nvSpPr>
          <p:cNvPr id="17" name="矩形 16">
            <a:extLst>
              <a:ext uri="{FF2B5EF4-FFF2-40B4-BE49-F238E27FC236}">
                <a16:creationId xmlns:a16="http://schemas.microsoft.com/office/drawing/2014/main" id="{CEA76D9A-7016-4E5F-9D5F-7E213860500C}"/>
              </a:ext>
            </a:extLst>
          </p:cNvPr>
          <p:cNvSpPr/>
          <p:nvPr/>
        </p:nvSpPr>
        <p:spPr>
          <a:xfrm>
            <a:off x="4230137" y="4387946"/>
            <a:ext cx="412292"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sp>
        <p:nvSpPr>
          <p:cNvPr id="18" name="矩形 17">
            <a:extLst>
              <a:ext uri="{FF2B5EF4-FFF2-40B4-BE49-F238E27FC236}">
                <a16:creationId xmlns:a16="http://schemas.microsoft.com/office/drawing/2014/main" id="{AD263A41-727C-4854-B7C7-BB91BA457666}"/>
              </a:ext>
            </a:extLst>
          </p:cNvPr>
          <p:cNvSpPr/>
          <p:nvPr/>
        </p:nvSpPr>
        <p:spPr>
          <a:xfrm>
            <a:off x="5164119" y="4387946"/>
            <a:ext cx="279244" cy="461665"/>
          </a:xfrm>
          <a:prstGeom prst="rect">
            <a:avLst/>
          </a:prstGeom>
        </p:spPr>
        <p:txBody>
          <a:bodyPr wrap="none">
            <a:spAutoFit/>
          </a:bodyPr>
          <a:lstStyle/>
          <a:p>
            <a:r>
              <a:rPr lang="en-US" altLang="zh-TW" sz="2400" dirty="0"/>
              <a:t>-</a:t>
            </a:r>
            <a:endParaRPr lang="zh-TW" altLang="en-US" sz="2400" dirty="0"/>
          </a:p>
        </p:txBody>
      </p:sp>
      <p:sp>
        <p:nvSpPr>
          <p:cNvPr id="19" name="矩形 18">
            <a:extLst>
              <a:ext uri="{FF2B5EF4-FFF2-40B4-BE49-F238E27FC236}">
                <a16:creationId xmlns:a16="http://schemas.microsoft.com/office/drawing/2014/main" id="{B51A058F-1C75-4EC5-89BB-F64635D3B5F0}"/>
              </a:ext>
            </a:extLst>
          </p:cNvPr>
          <p:cNvSpPr/>
          <p:nvPr/>
        </p:nvSpPr>
        <p:spPr>
          <a:xfrm>
            <a:off x="5395049" y="2961518"/>
            <a:ext cx="412292"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sp>
        <p:nvSpPr>
          <p:cNvPr id="20" name="矩形 19">
            <a:extLst>
              <a:ext uri="{FF2B5EF4-FFF2-40B4-BE49-F238E27FC236}">
                <a16:creationId xmlns:a16="http://schemas.microsoft.com/office/drawing/2014/main" id="{4C1E19DF-DD15-4CBF-8002-D5A2955148B0}"/>
              </a:ext>
            </a:extLst>
          </p:cNvPr>
          <p:cNvSpPr/>
          <p:nvPr/>
        </p:nvSpPr>
        <p:spPr>
          <a:xfrm>
            <a:off x="8127367" y="3692564"/>
            <a:ext cx="412292"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sp>
        <p:nvSpPr>
          <p:cNvPr id="21" name="矩形 20">
            <a:extLst>
              <a:ext uri="{FF2B5EF4-FFF2-40B4-BE49-F238E27FC236}">
                <a16:creationId xmlns:a16="http://schemas.microsoft.com/office/drawing/2014/main" id="{82DB7102-0C6C-46BF-9EB7-67BF265D0655}"/>
              </a:ext>
            </a:extLst>
          </p:cNvPr>
          <p:cNvSpPr/>
          <p:nvPr/>
        </p:nvSpPr>
        <p:spPr>
          <a:xfrm>
            <a:off x="7379999" y="5420384"/>
            <a:ext cx="412292"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sp>
        <p:nvSpPr>
          <p:cNvPr id="22" name="矩形 21">
            <a:extLst>
              <a:ext uri="{FF2B5EF4-FFF2-40B4-BE49-F238E27FC236}">
                <a16:creationId xmlns:a16="http://schemas.microsoft.com/office/drawing/2014/main" id="{C1E198D6-8C7A-4C38-86E1-419F4443FAE5}"/>
              </a:ext>
            </a:extLst>
          </p:cNvPr>
          <p:cNvSpPr/>
          <p:nvPr/>
        </p:nvSpPr>
        <p:spPr>
          <a:xfrm>
            <a:off x="3023660" y="1319110"/>
            <a:ext cx="6566221" cy="461665"/>
          </a:xfrm>
          <a:prstGeom prst="rect">
            <a:avLst/>
          </a:prstGeom>
          <a:noFill/>
        </p:spPr>
        <p:txBody>
          <a:bodyPr wrap="none">
            <a:spAutoFit/>
          </a:bodyPr>
          <a:lstStyle/>
          <a:p>
            <a:r>
              <a:rPr lang="zh-TW" altLang="en-US" sz="2400">
                <a:solidFill>
                  <a:schemeClr val="bg1"/>
                </a:solidFill>
                <a:latin typeface="微軟正黑體" panose="020B0604030504040204" pitchFamily="34" charset="-120"/>
                <a:ea typeface="微軟正黑體" panose="020B0604030504040204" pitchFamily="34" charset="-120"/>
              </a:rPr>
              <a:t>项目预定目标来不及了，这时候加人有没有用 </a:t>
            </a:r>
            <a:r>
              <a:rPr lang="en-US" altLang="zh-TW" sz="2400">
                <a:solidFill>
                  <a:schemeClr val="bg1"/>
                </a:solidFill>
                <a:latin typeface="微軟正黑體" panose="020B0604030504040204" pitchFamily="34" charset="-120"/>
                <a:ea typeface="微軟正黑體" panose="020B0604030504040204" pitchFamily="34" charset="-120"/>
              </a:rPr>
              <a:t>?</a:t>
            </a:r>
            <a:endParaRPr lang="zh-TW" altLang="en-US" sz="2400" dirty="0">
              <a:solidFill>
                <a:schemeClr val="bg1"/>
              </a:solidFill>
            </a:endParaRPr>
          </a:p>
        </p:txBody>
      </p:sp>
      <p:sp>
        <p:nvSpPr>
          <p:cNvPr id="24" name="矩形 23">
            <a:extLst>
              <a:ext uri="{FF2B5EF4-FFF2-40B4-BE49-F238E27FC236}">
                <a16:creationId xmlns:a16="http://schemas.microsoft.com/office/drawing/2014/main" id="{0025CE14-97D0-4733-8CA2-63AE60923FF3}"/>
              </a:ext>
            </a:extLst>
          </p:cNvPr>
          <p:cNvSpPr/>
          <p:nvPr/>
        </p:nvSpPr>
        <p:spPr>
          <a:xfrm>
            <a:off x="2750935" y="1319110"/>
            <a:ext cx="492443" cy="461665"/>
          </a:xfrm>
          <a:prstGeom prst="rect">
            <a:avLst/>
          </a:prstGeom>
        </p:spPr>
        <p:txBody>
          <a:bodyPr wrap="none">
            <a:spAutoFit/>
          </a:bodyPr>
          <a:lstStyle/>
          <a:p>
            <a:r>
              <a:rPr lang="en-US" altLang="zh-TW" sz="2400" dirty="0">
                <a:solidFill>
                  <a:srgbClr val="C00000"/>
                </a:solidFill>
                <a:latin typeface="微軟正黑體" panose="020B0604030504040204" pitchFamily="34" charset="-120"/>
                <a:ea typeface="微軟正黑體" panose="020B0604030504040204" pitchFamily="34" charset="-120"/>
              </a:rPr>
              <a:t>》</a:t>
            </a:r>
            <a:endParaRPr lang="zh-TW" altLang="en-US" sz="2400" dirty="0">
              <a:solidFill>
                <a:srgbClr val="C00000"/>
              </a:solidFill>
            </a:endParaRPr>
          </a:p>
        </p:txBody>
      </p:sp>
      <p:sp>
        <p:nvSpPr>
          <p:cNvPr id="25" name="矩形 24">
            <a:extLst>
              <a:ext uri="{FF2B5EF4-FFF2-40B4-BE49-F238E27FC236}">
                <a16:creationId xmlns:a16="http://schemas.microsoft.com/office/drawing/2014/main" id="{9465B5AE-81BC-4356-B484-CC0D0E3C23B7}"/>
              </a:ext>
            </a:extLst>
          </p:cNvPr>
          <p:cNvSpPr/>
          <p:nvPr/>
        </p:nvSpPr>
        <p:spPr>
          <a:xfrm>
            <a:off x="7846368" y="3161280"/>
            <a:ext cx="1005403" cy="338554"/>
          </a:xfrm>
          <a:prstGeom prst="rect">
            <a:avLst/>
          </a:prstGeom>
          <a:solidFill>
            <a:schemeClr val="bg1"/>
          </a:solidFill>
        </p:spPr>
        <p:txBody>
          <a:bodyPr wrap="none">
            <a:spAutoFit/>
          </a:bodyPr>
          <a:lstStyle/>
          <a:p>
            <a:r>
              <a:rPr lang="zh-TW" altLang="en-US" sz="1600" b="1" dirty="0">
                <a:solidFill>
                  <a:srgbClr val="C00000"/>
                </a:solidFill>
                <a:latin typeface="微軟正黑體" panose="020B0604030504040204" pitchFamily="34" charset="-120"/>
                <a:ea typeface="微軟正黑體" panose="020B0604030504040204" pitchFamily="34" charset="-120"/>
              </a:rPr>
              <a:t>时间延迟</a:t>
            </a:r>
            <a:endParaRPr lang="zh-TW" altLang="en-US" sz="1600" b="1" dirty="0">
              <a:solidFill>
                <a:srgbClr val="C00000"/>
              </a:solidFill>
            </a:endParaRPr>
          </a:p>
        </p:txBody>
      </p:sp>
      <p:sp>
        <p:nvSpPr>
          <p:cNvPr id="26" name="矩形 25">
            <a:extLst>
              <a:ext uri="{FF2B5EF4-FFF2-40B4-BE49-F238E27FC236}">
                <a16:creationId xmlns:a16="http://schemas.microsoft.com/office/drawing/2014/main" id="{9E09293B-EBA5-47CA-BE34-149C83CF68A0}"/>
              </a:ext>
            </a:extLst>
          </p:cNvPr>
          <p:cNvSpPr/>
          <p:nvPr/>
        </p:nvSpPr>
        <p:spPr>
          <a:xfrm rot="18977091">
            <a:off x="7538036" y="3245274"/>
            <a:ext cx="485803" cy="666786"/>
          </a:xfrm>
          <a:prstGeom prst="rect">
            <a:avLst/>
          </a:prstGeom>
        </p:spPr>
        <p:txBody>
          <a:bodyPr wrap="square">
            <a:spAutoFit/>
          </a:bodyPr>
          <a:lstStyle/>
          <a:p>
            <a:r>
              <a:rPr lang="en-US" altLang="zh-TW" sz="3733" dirty="0">
                <a:solidFill>
                  <a:srgbClr val="C00000"/>
                </a:solidFill>
                <a:latin typeface="微軟正黑體" panose="020B0604030504040204" pitchFamily="34" charset="-120"/>
                <a:ea typeface="微軟正黑體" panose="020B0604030504040204" pitchFamily="34" charset="-120"/>
              </a:rPr>
              <a:t>=</a:t>
            </a:r>
            <a:endParaRPr lang="zh-TW" altLang="en-US" sz="3733" dirty="0">
              <a:solidFill>
                <a:srgbClr val="C00000"/>
              </a:solidFill>
            </a:endParaRPr>
          </a:p>
        </p:txBody>
      </p:sp>
      <p:sp>
        <p:nvSpPr>
          <p:cNvPr id="3" name="閃電 2">
            <a:extLst>
              <a:ext uri="{FF2B5EF4-FFF2-40B4-BE49-F238E27FC236}">
                <a16:creationId xmlns:a16="http://schemas.microsoft.com/office/drawing/2014/main" id="{D5961342-7C30-404F-A04C-90918907F3B5}"/>
              </a:ext>
            </a:extLst>
          </p:cNvPr>
          <p:cNvSpPr/>
          <p:nvPr/>
        </p:nvSpPr>
        <p:spPr>
          <a:xfrm flipH="1">
            <a:off x="8727392" y="2521674"/>
            <a:ext cx="845899" cy="583388"/>
          </a:xfrm>
          <a:prstGeom prst="lightningBolt">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Tree>
    <p:extLst>
      <p:ext uri="{BB962C8B-B14F-4D97-AF65-F5344CB8AC3E}">
        <p14:creationId xmlns:p14="http://schemas.microsoft.com/office/powerpoint/2010/main" val="2805724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2F48361-93DB-4D25-9B93-75EF8D6513A5}"/>
              </a:ext>
            </a:extLst>
          </p:cNvPr>
          <p:cNvSpPr/>
          <p:nvPr/>
        </p:nvSpPr>
        <p:spPr>
          <a:xfrm>
            <a:off x="8428686" y="3456288"/>
            <a:ext cx="1005403" cy="338554"/>
          </a:xfrm>
          <a:prstGeom prst="rect">
            <a:avLst/>
          </a:prstGeom>
          <a:solidFill>
            <a:schemeClr val="bg1"/>
          </a:solidFill>
        </p:spPr>
        <p:txBody>
          <a:bodyPr wrap="none">
            <a:spAutoFit/>
          </a:bodyPr>
          <a:lstStyle/>
          <a:p>
            <a:r>
              <a:rPr lang="zh-TW" altLang="en-US" sz="1600" b="1" dirty="0">
                <a:solidFill>
                  <a:srgbClr val="C00000"/>
                </a:solidFill>
                <a:latin typeface="微軟正黑體" panose="020B0604030504040204" pitchFamily="34" charset="-120"/>
                <a:ea typeface="微軟正黑體" panose="020B0604030504040204" pitchFamily="34" charset="-120"/>
              </a:rPr>
              <a:t>时间延迟</a:t>
            </a:r>
            <a:endParaRPr lang="zh-TW" altLang="en-US" sz="1600" b="1" dirty="0">
              <a:solidFill>
                <a:srgbClr val="C00000"/>
              </a:solidFill>
            </a:endParaRPr>
          </a:p>
        </p:txBody>
      </p:sp>
      <p:sp>
        <p:nvSpPr>
          <p:cNvPr id="23" name="矩形: 圓角 22">
            <a:extLst>
              <a:ext uri="{FF2B5EF4-FFF2-40B4-BE49-F238E27FC236}">
                <a16:creationId xmlns:a16="http://schemas.microsoft.com/office/drawing/2014/main" id="{1DE8BE4B-B051-424D-816B-1A3EDC5523A0}"/>
              </a:ext>
            </a:extLst>
          </p:cNvPr>
          <p:cNvSpPr/>
          <p:nvPr/>
        </p:nvSpPr>
        <p:spPr>
          <a:xfrm>
            <a:off x="2660522" y="1306978"/>
            <a:ext cx="7179895" cy="520473"/>
          </a:xfrm>
          <a:prstGeom prst="roundRect">
            <a:avLst/>
          </a:prstGeom>
          <a:ln>
            <a:noFill/>
          </a:ln>
          <a:effectLst>
            <a:softEdge rad="31750"/>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400"/>
          </a:p>
        </p:txBody>
      </p:sp>
      <p:sp>
        <p:nvSpPr>
          <p:cNvPr id="9" name="橢圓 8">
            <a:extLst>
              <a:ext uri="{FF2B5EF4-FFF2-40B4-BE49-F238E27FC236}">
                <a16:creationId xmlns:a16="http://schemas.microsoft.com/office/drawing/2014/main" id="{6751BABE-40A8-4230-B94E-A19B88A38055}"/>
              </a:ext>
            </a:extLst>
          </p:cNvPr>
          <p:cNvSpPr/>
          <p:nvPr/>
        </p:nvSpPr>
        <p:spPr>
          <a:xfrm>
            <a:off x="3247290" y="3383701"/>
            <a:ext cx="2598603" cy="2095436"/>
          </a:xfrm>
          <a:prstGeom prst="ellipse">
            <a:avLst/>
          </a:prstGeom>
          <a:noFill/>
          <a:ln w="1905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a:p>
        </p:txBody>
      </p:sp>
      <p:sp>
        <p:nvSpPr>
          <p:cNvPr id="2" name="標題 1">
            <a:extLst>
              <a:ext uri="{FF2B5EF4-FFF2-40B4-BE49-F238E27FC236}">
                <a16:creationId xmlns:a16="http://schemas.microsoft.com/office/drawing/2014/main" id="{EF988876-C124-4106-A9AB-EB4565C17C3F}"/>
              </a:ext>
            </a:extLst>
          </p:cNvPr>
          <p:cNvSpPr>
            <a:spLocks noGrp="1"/>
          </p:cNvSpPr>
          <p:nvPr>
            <p:ph type="title"/>
          </p:nvPr>
        </p:nvSpPr>
        <p:spPr>
          <a:xfrm>
            <a:off x="2152651" y="365127"/>
            <a:ext cx="7886700" cy="751615"/>
          </a:xfrm>
        </p:spPr>
        <p:txBody>
          <a:bodyPr/>
          <a:lstStyle/>
          <a:p>
            <a:r>
              <a:rPr lang="zh-TW" altLang="en-US" b="1" dirty="0">
                <a:latin typeface="微軟正黑體" panose="020B0604030504040204" pitchFamily="34" charset="-120"/>
                <a:ea typeface="微軟正黑體" panose="020B0604030504040204" pitchFamily="34" charset="-120"/>
              </a:rPr>
              <a:t>目标侵蚀 </a:t>
            </a:r>
            <a:r>
              <a:rPr lang="zh-TW" altLang="en-US" sz="3733" dirty="0">
                <a:latin typeface="微軟正黑體" panose="020B0604030504040204" pitchFamily="34" charset="-120"/>
                <a:ea typeface="微軟正黑體" panose="020B0604030504040204" pitchFamily="34" charset="-120"/>
              </a:rPr>
              <a:t>基模</a:t>
            </a:r>
          </a:p>
        </p:txBody>
      </p:sp>
      <p:sp>
        <p:nvSpPr>
          <p:cNvPr id="6" name="矩形 5">
            <a:extLst>
              <a:ext uri="{FF2B5EF4-FFF2-40B4-BE49-F238E27FC236}">
                <a16:creationId xmlns:a16="http://schemas.microsoft.com/office/drawing/2014/main" id="{2DBC5F4A-D0D6-48CC-BCFC-BF23EB21B0FB}"/>
              </a:ext>
            </a:extLst>
          </p:cNvPr>
          <p:cNvSpPr/>
          <p:nvPr/>
        </p:nvSpPr>
        <p:spPr>
          <a:xfrm>
            <a:off x="3877638" y="5271725"/>
            <a:ext cx="1443132" cy="461665"/>
          </a:xfrm>
          <a:prstGeom prst="rect">
            <a:avLst/>
          </a:prstGeom>
          <a:solidFill>
            <a:schemeClr val="bg1"/>
          </a:solidFill>
        </p:spPr>
        <p:txBody>
          <a:bodyPr wrap="square">
            <a:spAutoFit/>
          </a:bodyPr>
          <a:lstStyle/>
          <a:p>
            <a:r>
              <a:rPr lang="zh-TW" altLang="en-US" sz="2400">
                <a:latin typeface="微軟正黑體" panose="020B0604030504040204" pitchFamily="34" charset="-120"/>
                <a:ea typeface="微軟正黑體" panose="020B0604030504040204" pitchFamily="34" charset="-120"/>
              </a:rPr>
              <a:t>理想目标</a:t>
            </a:r>
            <a:endParaRPr lang="zh-TW" altLang="en-US" sz="2400" dirty="0"/>
          </a:p>
        </p:txBody>
      </p:sp>
      <p:sp>
        <p:nvSpPr>
          <p:cNvPr id="8" name="矩形 7">
            <a:extLst>
              <a:ext uri="{FF2B5EF4-FFF2-40B4-BE49-F238E27FC236}">
                <a16:creationId xmlns:a16="http://schemas.microsoft.com/office/drawing/2014/main" id="{0C60C45C-260B-4E2C-8019-30D2C622F21A}"/>
              </a:ext>
            </a:extLst>
          </p:cNvPr>
          <p:cNvSpPr/>
          <p:nvPr/>
        </p:nvSpPr>
        <p:spPr>
          <a:xfrm>
            <a:off x="2525725" y="4214684"/>
            <a:ext cx="1415772" cy="461665"/>
          </a:xfrm>
          <a:prstGeom prst="rect">
            <a:avLst/>
          </a:prstGeom>
          <a:solidFill>
            <a:schemeClr val="bg1"/>
          </a:solidFill>
        </p:spPr>
        <p:txBody>
          <a:bodyPr wrap="none">
            <a:spAutoFit/>
          </a:bodyPr>
          <a:lstStyle/>
          <a:p>
            <a:r>
              <a:rPr lang="zh-TW" altLang="en-US" sz="2400" dirty="0">
                <a:latin typeface="微軟正黑體" panose="020B0604030504040204" pitchFamily="34" charset="-120"/>
                <a:ea typeface="微軟正黑體" panose="020B0604030504040204" pitchFamily="34" charset="-120"/>
              </a:rPr>
              <a:t>目标调降</a:t>
            </a:r>
            <a:endParaRPr lang="zh-TW" altLang="en-US" sz="2400" dirty="0"/>
          </a:p>
        </p:txBody>
      </p:sp>
      <p:sp>
        <p:nvSpPr>
          <p:cNvPr id="12" name="等腰三角形 11">
            <a:extLst>
              <a:ext uri="{FF2B5EF4-FFF2-40B4-BE49-F238E27FC236}">
                <a16:creationId xmlns:a16="http://schemas.microsoft.com/office/drawing/2014/main" id="{3051CF64-A4F2-4716-BD06-15CC3F9E25F8}"/>
              </a:ext>
            </a:extLst>
          </p:cNvPr>
          <p:cNvSpPr/>
          <p:nvPr/>
        </p:nvSpPr>
        <p:spPr>
          <a:xfrm rot="7781502">
            <a:off x="3695705" y="5164612"/>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3" name="等腰三角形 12">
            <a:extLst>
              <a:ext uri="{FF2B5EF4-FFF2-40B4-BE49-F238E27FC236}">
                <a16:creationId xmlns:a16="http://schemas.microsoft.com/office/drawing/2014/main" id="{7FD006F8-933E-43AD-AE62-B729A36D5951}"/>
              </a:ext>
            </a:extLst>
          </p:cNvPr>
          <p:cNvSpPr/>
          <p:nvPr/>
        </p:nvSpPr>
        <p:spPr>
          <a:xfrm rot="13016409">
            <a:off x="3258737" y="3986844"/>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7" name="矩形 16">
            <a:extLst>
              <a:ext uri="{FF2B5EF4-FFF2-40B4-BE49-F238E27FC236}">
                <a16:creationId xmlns:a16="http://schemas.microsoft.com/office/drawing/2014/main" id="{CEA76D9A-7016-4E5F-9D5F-7E213860500C}"/>
              </a:ext>
            </a:extLst>
          </p:cNvPr>
          <p:cNvSpPr/>
          <p:nvPr/>
        </p:nvSpPr>
        <p:spPr>
          <a:xfrm>
            <a:off x="6664269" y="3682152"/>
            <a:ext cx="412292"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sp>
        <p:nvSpPr>
          <p:cNvPr id="18" name="矩形 17">
            <a:extLst>
              <a:ext uri="{FF2B5EF4-FFF2-40B4-BE49-F238E27FC236}">
                <a16:creationId xmlns:a16="http://schemas.microsoft.com/office/drawing/2014/main" id="{AD263A41-727C-4854-B7C7-BB91BA457666}"/>
              </a:ext>
            </a:extLst>
          </p:cNvPr>
          <p:cNvSpPr/>
          <p:nvPr/>
        </p:nvSpPr>
        <p:spPr>
          <a:xfrm>
            <a:off x="3528331" y="4668254"/>
            <a:ext cx="279244" cy="461665"/>
          </a:xfrm>
          <a:prstGeom prst="rect">
            <a:avLst/>
          </a:prstGeom>
        </p:spPr>
        <p:txBody>
          <a:bodyPr wrap="none">
            <a:spAutoFit/>
          </a:bodyPr>
          <a:lstStyle/>
          <a:p>
            <a:r>
              <a:rPr lang="en-US" altLang="zh-TW" sz="2400" dirty="0"/>
              <a:t>-</a:t>
            </a:r>
            <a:endParaRPr lang="zh-TW" altLang="en-US" sz="2400" dirty="0"/>
          </a:p>
        </p:txBody>
      </p:sp>
      <p:sp>
        <p:nvSpPr>
          <p:cNvPr id="19" name="矩形 18">
            <a:extLst>
              <a:ext uri="{FF2B5EF4-FFF2-40B4-BE49-F238E27FC236}">
                <a16:creationId xmlns:a16="http://schemas.microsoft.com/office/drawing/2014/main" id="{B51A058F-1C75-4EC5-89BB-F64635D3B5F0}"/>
              </a:ext>
            </a:extLst>
          </p:cNvPr>
          <p:cNvSpPr/>
          <p:nvPr/>
        </p:nvSpPr>
        <p:spPr>
          <a:xfrm>
            <a:off x="2825826" y="3634028"/>
            <a:ext cx="412292"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sp>
        <p:nvSpPr>
          <p:cNvPr id="21" name="矩形 20">
            <a:extLst>
              <a:ext uri="{FF2B5EF4-FFF2-40B4-BE49-F238E27FC236}">
                <a16:creationId xmlns:a16="http://schemas.microsoft.com/office/drawing/2014/main" id="{82DB7102-0C6C-46BF-9EB7-67BF265D0655}"/>
              </a:ext>
            </a:extLst>
          </p:cNvPr>
          <p:cNvSpPr/>
          <p:nvPr/>
        </p:nvSpPr>
        <p:spPr>
          <a:xfrm>
            <a:off x="5439728" y="5031147"/>
            <a:ext cx="412292"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sp>
        <p:nvSpPr>
          <p:cNvPr id="22" name="矩形 21">
            <a:extLst>
              <a:ext uri="{FF2B5EF4-FFF2-40B4-BE49-F238E27FC236}">
                <a16:creationId xmlns:a16="http://schemas.microsoft.com/office/drawing/2014/main" id="{C1E198D6-8C7A-4C38-86E1-419F4443FAE5}"/>
              </a:ext>
            </a:extLst>
          </p:cNvPr>
          <p:cNvSpPr/>
          <p:nvPr/>
        </p:nvSpPr>
        <p:spPr>
          <a:xfrm>
            <a:off x="3023659" y="1319110"/>
            <a:ext cx="7200800" cy="461665"/>
          </a:xfrm>
          <a:prstGeom prst="rect">
            <a:avLst/>
          </a:prstGeom>
          <a:noFill/>
        </p:spPr>
        <p:txBody>
          <a:bodyPr wrap="square">
            <a:spAutoFit/>
          </a:bodyPr>
          <a:lstStyle/>
          <a:p>
            <a:r>
              <a:rPr lang="zh-TW" altLang="en-US" sz="2400">
                <a:solidFill>
                  <a:schemeClr val="bg1"/>
                </a:solidFill>
                <a:latin typeface="微軟正黑體" panose="020B0604030504040204" pitchFamily="34" charset="-120"/>
                <a:ea typeface="微軟正黑體" panose="020B0604030504040204" pitchFamily="34" charset="-120"/>
              </a:rPr>
              <a:t>进度不如预期只好调降目标来，并怀疑能力不足</a:t>
            </a:r>
            <a:r>
              <a:rPr lang="en-US" altLang="zh-TW" sz="2400">
                <a:solidFill>
                  <a:schemeClr val="bg1"/>
                </a:solidFill>
                <a:latin typeface="微軟正黑體" panose="020B0604030504040204" pitchFamily="34" charset="-120"/>
                <a:ea typeface="微軟正黑體" panose="020B0604030504040204" pitchFamily="34" charset="-120"/>
              </a:rPr>
              <a:t>?</a:t>
            </a:r>
            <a:endParaRPr lang="zh-TW" altLang="en-US" sz="2400" dirty="0">
              <a:solidFill>
                <a:schemeClr val="bg1"/>
              </a:solidFill>
            </a:endParaRPr>
          </a:p>
        </p:txBody>
      </p:sp>
      <p:sp>
        <p:nvSpPr>
          <p:cNvPr id="24" name="矩形 23">
            <a:extLst>
              <a:ext uri="{FF2B5EF4-FFF2-40B4-BE49-F238E27FC236}">
                <a16:creationId xmlns:a16="http://schemas.microsoft.com/office/drawing/2014/main" id="{0025CE14-97D0-4733-8CA2-63AE60923FF3}"/>
              </a:ext>
            </a:extLst>
          </p:cNvPr>
          <p:cNvSpPr/>
          <p:nvPr/>
        </p:nvSpPr>
        <p:spPr>
          <a:xfrm>
            <a:off x="2750935" y="1319110"/>
            <a:ext cx="492443" cy="461665"/>
          </a:xfrm>
          <a:prstGeom prst="rect">
            <a:avLst/>
          </a:prstGeom>
        </p:spPr>
        <p:txBody>
          <a:bodyPr wrap="none">
            <a:spAutoFit/>
          </a:bodyPr>
          <a:lstStyle/>
          <a:p>
            <a:r>
              <a:rPr lang="en-US" altLang="zh-TW" sz="2400" dirty="0">
                <a:solidFill>
                  <a:srgbClr val="C00000"/>
                </a:solidFill>
                <a:latin typeface="微軟正黑體" panose="020B0604030504040204" pitchFamily="34" charset="-120"/>
                <a:ea typeface="微軟正黑體" panose="020B0604030504040204" pitchFamily="34" charset="-120"/>
              </a:rPr>
              <a:t>》</a:t>
            </a:r>
            <a:endParaRPr lang="zh-TW" altLang="en-US" sz="2400" dirty="0">
              <a:solidFill>
                <a:srgbClr val="C00000"/>
              </a:solidFill>
            </a:endParaRPr>
          </a:p>
        </p:txBody>
      </p:sp>
      <p:sp>
        <p:nvSpPr>
          <p:cNvPr id="25" name="橢圓 24">
            <a:extLst>
              <a:ext uri="{FF2B5EF4-FFF2-40B4-BE49-F238E27FC236}">
                <a16:creationId xmlns:a16="http://schemas.microsoft.com/office/drawing/2014/main" id="{075307BA-21BC-4DF3-BCEB-D418CA82847A}"/>
              </a:ext>
            </a:extLst>
          </p:cNvPr>
          <p:cNvSpPr/>
          <p:nvPr/>
        </p:nvSpPr>
        <p:spPr>
          <a:xfrm>
            <a:off x="6189645" y="3505104"/>
            <a:ext cx="2598603" cy="2095436"/>
          </a:xfrm>
          <a:prstGeom prst="ellipse">
            <a:avLst/>
          </a:prstGeom>
          <a:noFill/>
          <a:ln w="1905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a:p>
        </p:txBody>
      </p:sp>
      <p:sp>
        <p:nvSpPr>
          <p:cNvPr id="26" name="矩形 25">
            <a:extLst>
              <a:ext uri="{FF2B5EF4-FFF2-40B4-BE49-F238E27FC236}">
                <a16:creationId xmlns:a16="http://schemas.microsoft.com/office/drawing/2014/main" id="{54B97E33-80E0-4C58-9035-E01CE8427589}"/>
              </a:ext>
            </a:extLst>
          </p:cNvPr>
          <p:cNvSpPr/>
          <p:nvPr/>
        </p:nvSpPr>
        <p:spPr>
          <a:xfrm>
            <a:off x="6321123" y="4668254"/>
            <a:ext cx="279244" cy="461665"/>
          </a:xfrm>
          <a:prstGeom prst="rect">
            <a:avLst/>
          </a:prstGeom>
        </p:spPr>
        <p:txBody>
          <a:bodyPr wrap="none">
            <a:spAutoFit/>
          </a:bodyPr>
          <a:lstStyle/>
          <a:p>
            <a:r>
              <a:rPr lang="en-US" altLang="zh-TW" sz="2400" dirty="0"/>
              <a:t>-</a:t>
            </a:r>
            <a:endParaRPr lang="zh-TW" altLang="en-US" sz="2400" dirty="0"/>
          </a:p>
        </p:txBody>
      </p:sp>
      <p:sp>
        <p:nvSpPr>
          <p:cNvPr id="7" name="矩形 6">
            <a:extLst>
              <a:ext uri="{FF2B5EF4-FFF2-40B4-BE49-F238E27FC236}">
                <a16:creationId xmlns:a16="http://schemas.microsoft.com/office/drawing/2014/main" id="{4758FC72-CBF2-419B-8B0F-17EEDC1D79B4}"/>
              </a:ext>
            </a:extLst>
          </p:cNvPr>
          <p:cNvSpPr/>
          <p:nvPr/>
        </p:nvSpPr>
        <p:spPr>
          <a:xfrm>
            <a:off x="6824912" y="3205151"/>
            <a:ext cx="1415772" cy="461665"/>
          </a:xfrm>
          <a:prstGeom prst="rect">
            <a:avLst/>
          </a:prstGeom>
          <a:solidFill>
            <a:schemeClr val="bg1"/>
          </a:solidFill>
        </p:spPr>
        <p:txBody>
          <a:bodyPr wrap="none">
            <a:spAutoFit/>
          </a:bodyPr>
          <a:lstStyle/>
          <a:p>
            <a:r>
              <a:rPr lang="zh-TW" altLang="en-US" sz="2400" dirty="0">
                <a:latin typeface="微軟正黑體" panose="020B0604030504040204" pitchFamily="34" charset="-120"/>
                <a:ea typeface="微軟正黑體" panose="020B0604030504040204" pitchFamily="34" charset="-120"/>
              </a:rPr>
              <a:t>增加人手</a:t>
            </a:r>
            <a:endParaRPr lang="zh-TW" altLang="en-US" sz="2400" dirty="0"/>
          </a:p>
        </p:txBody>
      </p:sp>
      <p:sp>
        <p:nvSpPr>
          <p:cNvPr id="27" name="矩形 26">
            <a:extLst>
              <a:ext uri="{FF2B5EF4-FFF2-40B4-BE49-F238E27FC236}">
                <a16:creationId xmlns:a16="http://schemas.microsoft.com/office/drawing/2014/main" id="{CCC6A477-6F67-4EAE-ADF6-01007F2CEC1E}"/>
              </a:ext>
            </a:extLst>
          </p:cNvPr>
          <p:cNvSpPr/>
          <p:nvPr/>
        </p:nvSpPr>
        <p:spPr>
          <a:xfrm>
            <a:off x="7066608" y="5343363"/>
            <a:ext cx="800219" cy="461665"/>
          </a:xfrm>
          <a:prstGeom prst="rect">
            <a:avLst/>
          </a:prstGeom>
          <a:solidFill>
            <a:schemeClr val="bg1"/>
          </a:solidFill>
        </p:spPr>
        <p:txBody>
          <a:bodyPr wrap="none">
            <a:spAutoFit/>
          </a:bodyPr>
          <a:lstStyle/>
          <a:p>
            <a:r>
              <a:rPr lang="zh-TW" altLang="en-US" sz="2400">
                <a:latin typeface="微軟正黑體" panose="020B0604030504040204" pitchFamily="34" charset="-120"/>
                <a:ea typeface="微軟正黑體" panose="020B0604030504040204" pitchFamily="34" charset="-120"/>
              </a:rPr>
              <a:t>进度</a:t>
            </a:r>
            <a:endParaRPr lang="zh-TW" altLang="en-US" sz="2400" dirty="0"/>
          </a:p>
        </p:txBody>
      </p:sp>
      <p:sp>
        <p:nvSpPr>
          <p:cNvPr id="28" name="矩形 27">
            <a:extLst>
              <a:ext uri="{FF2B5EF4-FFF2-40B4-BE49-F238E27FC236}">
                <a16:creationId xmlns:a16="http://schemas.microsoft.com/office/drawing/2014/main" id="{9C233F3F-7573-452E-BB0D-5AD10FC10C35}"/>
              </a:ext>
            </a:extLst>
          </p:cNvPr>
          <p:cNvSpPr/>
          <p:nvPr/>
        </p:nvSpPr>
        <p:spPr>
          <a:xfrm>
            <a:off x="8124812" y="4408814"/>
            <a:ext cx="1415772" cy="461665"/>
          </a:xfrm>
          <a:prstGeom prst="rect">
            <a:avLst/>
          </a:prstGeom>
          <a:solidFill>
            <a:schemeClr val="bg1"/>
          </a:solidFill>
        </p:spPr>
        <p:txBody>
          <a:bodyPr wrap="none">
            <a:spAutoFit/>
          </a:bodyPr>
          <a:lstStyle/>
          <a:p>
            <a:r>
              <a:rPr lang="zh-TW" altLang="en-US" sz="2400" dirty="0">
                <a:latin typeface="微軟正黑體" panose="020B0604030504040204" pitchFamily="34" charset="-120"/>
                <a:ea typeface="微軟正黑體" panose="020B0604030504040204" pitchFamily="34" charset="-120"/>
              </a:rPr>
              <a:t>进度幅度</a:t>
            </a:r>
            <a:endParaRPr lang="zh-TW" altLang="en-US" sz="2400" dirty="0"/>
          </a:p>
        </p:txBody>
      </p:sp>
      <p:sp>
        <p:nvSpPr>
          <p:cNvPr id="5" name="矩形 4">
            <a:extLst>
              <a:ext uri="{FF2B5EF4-FFF2-40B4-BE49-F238E27FC236}">
                <a16:creationId xmlns:a16="http://schemas.microsoft.com/office/drawing/2014/main" id="{EB2162E5-0372-417A-B04E-A9183B4F83B2}"/>
              </a:ext>
            </a:extLst>
          </p:cNvPr>
          <p:cNvSpPr/>
          <p:nvPr/>
        </p:nvSpPr>
        <p:spPr>
          <a:xfrm>
            <a:off x="5612538" y="4379443"/>
            <a:ext cx="800219" cy="461665"/>
          </a:xfrm>
          <a:prstGeom prst="rect">
            <a:avLst/>
          </a:prstGeom>
          <a:solidFill>
            <a:schemeClr val="bg1"/>
          </a:solidFill>
        </p:spPr>
        <p:txBody>
          <a:bodyPr wrap="none">
            <a:spAutoFit/>
          </a:bodyPr>
          <a:lstStyle/>
          <a:p>
            <a:r>
              <a:rPr lang="zh-TW" altLang="en-US" sz="2400" dirty="0">
                <a:latin typeface="微軟正黑體" panose="020B0604030504040204" pitchFamily="34" charset="-120"/>
                <a:ea typeface="微軟正黑體" panose="020B0604030504040204" pitchFamily="34" charset="-120"/>
              </a:rPr>
              <a:t>差距</a:t>
            </a:r>
            <a:endParaRPr lang="zh-TW" altLang="en-US" sz="2400" dirty="0"/>
          </a:p>
        </p:txBody>
      </p:sp>
      <p:sp>
        <p:nvSpPr>
          <p:cNvPr id="29" name="矩形 28">
            <a:extLst>
              <a:ext uri="{FF2B5EF4-FFF2-40B4-BE49-F238E27FC236}">
                <a16:creationId xmlns:a16="http://schemas.microsoft.com/office/drawing/2014/main" id="{2B735F11-5BB4-4C78-8130-C568A95A02E9}"/>
              </a:ext>
            </a:extLst>
          </p:cNvPr>
          <p:cNvSpPr/>
          <p:nvPr/>
        </p:nvSpPr>
        <p:spPr>
          <a:xfrm>
            <a:off x="3911842" y="3157643"/>
            <a:ext cx="1415772" cy="461665"/>
          </a:xfrm>
          <a:prstGeom prst="rect">
            <a:avLst/>
          </a:prstGeom>
          <a:solidFill>
            <a:schemeClr val="bg1"/>
          </a:solidFill>
        </p:spPr>
        <p:txBody>
          <a:bodyPr wrap="none">
            <a:spAutoFit/>
          </a:bodyPr>
          <a:lstStyle/>
          <a:p>
            <a:r>
              <a:rPr lang="zh-TW" altLang="en-US" sz="2400" dirty="0">
                <a:latin typeface="微軟正黑體" panose="020B0604030504040204" pitchFamily="34" charset="-120"/>
                <a:ea typeface="微軟正黑體" panose="020B0604030504040204" pitchFamily="34" charset="-120"/>
              </a:rPr>
              <a:t>能力不足</a:t>
            </a:r>
            <a:endParaRPr lang="zh-TW" altLang="en-US" sz="2400" dirty="0"/>
          </a:p>
        </p:txBody>
      </p:sp>
      <p:sp>
        <p:nvSpPr>
          <p:cNvPr id="30" name="矩形 29">
            <a:extLst>
              <a:ext uri="{FF2B5EF4-FFF2-40B4-BE49-F238E27FC236}">
                <a16:creationId xmlns:a16="http://schemas.microsoft.com/office/drawing/2014/main" id="{BD46B478-5869-41F0-B1DB-E405385FC77E}"/>
              </a:ext>
            </a:extLst>
          </p:cNvPr>
          <p:cNvSpPr/>
          <p:nvPr/>
        </p:nvSpPr>
        <p:spPr>
          <a:xfrm>
            <a:off x="8203621" y="3958104"/>
            <a:ext cx="412292"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sp>
        <p:nvSpPr>
          <p:cNvPr id="31" name="矩形 30">
            <a:extLst>
              <a:ext uri="{FF2B5EF4-FFF2-40B4-BE49-F238E27FC236}">
                <a16:creationId xmlns:a16="http://schemas.microsoft.com/office/drawing/2014/main" id="{32D2AB80-978D-4674-9B6C-CF095EF5B58D}"/>
              </a:ext>
            </a:extLst>
          </p:cNvPr>
          <p:cNvSpPr/>
          <p:nvPr/>
        </p:nvSpPr>
        <p:spPr>
          <a:xfrm>
            <a:off x="7678100" y="4991064"/>
            <a:ext cx="412292"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sp>
        <p:nvSpPr>
          <p:cNvPr id="32" name="等腰三角形 31">
            <a:extLst>
              <a:ext uri="{FF2B5EF4-FFF2-40B4-BE49-F238E27FC236}">
                <a16:creationId xmlns:a16="http://schemas.microsoft.com/office/drawing/2014/main" id="{321D0D52-FFDA-4CA4-A9F7-FB110E885973}"/>
              </a:ext>
            </a:extLst>
          </p:cNvPr>
          <p:cNvSpPr/>
          <p:nvPr/>
        </p:nvSpPr>
        <p:spPr>
          <a:xfrm rot="14080636">
            <a:off x="7918171" y="5380737"/>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33" name="等腰三角形 32">
            <a:extLst>
              <a:ext uri="{FF2B5EF4-FFF2-40B4-BE49-F238E27FC236}">
                <a16:creationId xmlns:a16="http://schemas.microsoft.com/office/drawing/2014/main" id="{7EADF2DC-C2B8-4D65-A8CB-58D2F7E96999}"/>
              </a:ext>
            </a:extLst>
          </p:cNvPr>
          <p:cNvSpPr/>
          <p:nvPr/>
        </p:nvSpPr>
        <p:spPr>
          <a:xfrm rot="9830060">
            <a:off x="8646228" y="4170161"/>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34" name="等腰三角形 33">
            <a:extLst>
              <a:ext uri="{FF2B5EF4-FFF2-40B4-BE49-F238E27FC236}">
                <a16:creationId xmlns:a16="http://schemas.microsoft.com/office/drawing/2014/main" id="{627196E4-E8B2-423D-BBCA-64428427A311}"/>
              </a:ext>
            </a:extLst>
          </p:cNvPr>
          <p:cNvSpPr/>
          <p:nvPr/>
        </p:nvSpPr>
        <p:spPr>
          <a:xfrm rot="20555876">
            <a:off x="6171744" y="4816226"/>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35" name="等腰三角形 34">
            <a:extLst>
              <a:ext uri="{FF2B5EF4-FFF2-40B4-BE49-F238E27FC236}">
                <a16:creationId xmlns:a16="http://schemas.microsoft.com/office/drawing/2014/main" id="{24F991A8-7FBC-4DAD-BBD9-B4F2F1F32A7E}"/>
              </a:ext>
            </a:extLst>
          </p:cNvPr>
          <p:cNvSpPr/>
          <p:nvPr/>
        </p:nvSpPr>
        <p:spPr>
          <a:xfrm rot="3559626">
            <a:off x="6626028" y="3589262"/>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1" name="等腰三角形 10">
            <a:extLst>
              <a:ext uri="{FF2B5EF4-FFF2-40B4-BE49-F238E27FC236}">
                <a16:creationId xmlns:a16="http://schemas.microsoft.com/office/drawing/2014/main" id="{98829CE4-47EA-4BFD-87A5-2EB8E08D1BD2}"/>
              </a:ext>
            </a:extLst>
          </p:cNvPr>
          <p:cNvSpPr/>
          <p:nvPr/>
        </p:nvSpPr>
        <p:spPr>
          <a:xfrm rot="19276521">
            <a:off x="5336427" y="3563197"/>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0" name="等腰三角形 9">
            <a:extLst>
              <a:ext uri="{FF2B5EF4-FFF2-40B4-BE49-F238E27FC236}">
                <a16:creationId xmlns:a16="http://schemas.microsoft.com/office/drawing/2014/main" id="{354B8975-AC92-4150-8974-67BC9462CFDD}"/>
              </a:ext>
            </a:extLst>
          </p:cNvPr>
          <p:cNvSpPr/>
          <p:nvPr/>
        </p:nvSpPr>
        <p:spPr>
          <a:xfrm rot="2667122">
            <a:off x="5574808" y="4809025"/>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36" name="矩形 35">
            <a:extLst>
              <a:ext uri="{FF2B5EF4-FFF2-40B4-BE49-F238E27FC236}">
                <a16:creationId xmlns:a16="http://schemas.microsoft.com/office/drawing/2014/main" id="{89E8F4EF-BB9F-4210-A577-72D683446CB9}"/>
              </a:ext>
            </a:extLst>
          </p:cNvPr>
          <p:cNvSpPr/>
          <p:nvPr/>
        </p:nvSpPr>
        <p:spPr>
          <a:xfrm>
            <a:off x="4812838" y="3445730"/>
            <a:ext cx="515531" cy="461665"/>
          </a:xfrm>
          <a:prstGeom prst="rect">
            <a:avLst/>
          </a:prstGeom>
        </p:spPr>
        <p:txBody>
          <a:bodyPr wrap="squar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sp>
        <p:nvSpPr>
          <p:cNvPr id="37" name="矩形 36">
            <a:extLst>
              <a:ext uri="{FF2B5EF4-FFF2-40B4-BE49-F238E27FC236}">
                <a16:creationId xmlns:a16="http://schemas.microsoft.com/office/drawing/2014/main" id="{B6CF8639-CBCA-462B-AF54-B83EFDBB0261}"/>
              </a:ext>
            </a:extLst>
          </p:cNvPr>
          <p:cNvSpPr/>
          <p:nvPr/>
        </p:nvSpPr>
        <p:spPr>
          <a:xfrm rot="18977091">
            <a:off x="8120354" y="3540281"/>
            <a:ext cx="485803" cy="666786"/>
          </a:xfrm>
          <a:prstGeom prst="rect">
            <a:avLst/>
          </a:prstGeom>
        </p:spPr>
        <p:txBody>
          <a:bodyPr wrap="square">
            <a:spAutoFit/>
          </a:bodyPr>
          <a:lstStyle/>
          <a:p>
            <a:r>
              <a:rPr lang="en-US" altLang="zh-TW" sz="3733" dirty="0">
                <a:solidFill>
                  <a:srgbClr val="C00000"/>
                </a:solidFill>
                <a:latin typeface="微軟正黑體" panose="020B0604030504040204" pitchFamily="34" charset="-120"/>
                <a:ea typeface="微軟正黑體" panose="020B0604030504040204" pitchFamily="34" charset="-120"/>
              </a:rPr>
              <a:t>=</a:t>
            </a:r>
            <a:endParaRPr lang="zh-TW" altLang="en-US" sz="3733" dirty="0">
              <a:solidFill>
                <a:srgbClr val="C00000"/>
              </a:solidFill>
            </a:endParaRPr>
          </a:p>
        </p:txBody>
      </p:sp>
    </p:spTree>
    <p:extLst>
      <p:ext uri="{BB962C8B-B14F-4D97-AF65-F5344CB8AC3E}">
        <p14:creationId xmlns:p14="http://schemas.microsoft.com/office/powerpoint/2010/main" val="14671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F3BA0639-7271-45D8-BEA7-91EB728124C5}"/>
              </a:ext>
            </a:extLst>
          </p:cNvPr>
          <p:cNvPicPr>
            <a:picLocks noChangeAspect="1"/>
          </p:cNvPicPr>
          <p:nvPr/>
        </p:nvPicPr>
        <p:blipFill>
          <a:blip r:embed="rId2"/>
          <a:stretch>
            <a:fillRect/>
          </a:stretch>
        </p:blipFill>
        <p:spPr>
          <a:xfrm rot="2891097">
            <a:off x="6153207" y="5020601"/>
            <a:ext cx="810380" cy="546536"/>
          </a:xfrm>
          <a:prstGeom prst="rect">
            <a:avLst/>
          </a:prstGeom>
        </p:spPr>
      </p:pic>
      <p:pic>
        <p:nvPicPr>
          <p:cNvPr id="49" name="圖片 48">
            <a:extLst>
              <a:ext uri="{FF2B5EF4-FFF2-40B4-BE49-F238E27FC236}">
                <a16:creationId xmlns:a16="http://schemas.microsoft.com/office/drawing/2014/main" id="{BD2D114D-E6CE-45B3-A0D8-511E79039B37}"/>
              </a:ext>
            </a:extLst>
          </p:cNvPr>
          <p:cNvPicPr>
            <a:picLocks noChangeAspect="1"/>
          </p:cNvPicPr>
          <p:nvPr/>
        </p:nvPicPr>
        <p:blipFill>
          <a:blip r:embed="rId2"/>
          <a:stretch>
            <a:fillRect/>
          </a:stretch>
        </p:blipFill>
        <p:spPr>
          <a:xfrm rot="20232576">
            <a:off x="9157145" y="4419643"/>
            <a:ext cx="1018275" cy="686744"/>
          </a:xfrm>
          <a:prstGeom prst="rect">
            <a:avLst/>
          </a:prstGeom>
        </p:spPr>
      </p:pic>
      <p:pic>
        <p:nvPicPr>
          <p:cNvPr id="48" name="圖片 47">
            <a:extLst>
              <a:ext uri="{FF2B5EF4-FFF2-40B4-BE49-F238E27FC236}">
                <a16:creationId xmlns:a16="http://schemas.microsoft.com/office/drawing/2014/main" id="{B9620D3B-B333-4FBD-94E7-5DEE1599EEE7}"/>
              </a:ext>
            </a:extLst>
          </p:cNvPr>
          <p:cNvPicPr>
            <a:picLocks noChangeAspect="1"/>
          </p:cNvPicPr>
          <p:nvPr/>
        </p:nvPicPr>
        <p:blipFill>
          <a:blip r:embed="rId2"/>
          <a:stretch>
            <a:fillRect/>
          </a:stretch>
        </p:blipFill>
        <p:spPr>
          <a:xfrm rot="19287435">
            <a:off x="8214702" y="3226853"/>
            <a:ext cx="918260" cy="474545"/>
          </a:xfrm>
          <a:prstGeom prst="rect">
            <a:avLst/>
          </a:prstGeom>
        </p:spPr>
      </p:pic>
      <p:pic>
        <p:nvPicPr>
          <p:cNvPr id="47" name="圖片 46">
            <a:extLst>
              <a:ext uri="{FF2B5EF4-FFF2-40B4-BE49-F238E27FC236}">
                <a16:creationId xmlns:a16="http://schemas.microsoft.com/office/drawing/2014/main" id="{90CB069E-31D4-4876-92BD-17050399B38E}"/>
              </a:ext>
            </a:extLst>
          </p:cNvPr>
          <p:cNvPicPr>
            <a:picLocks noChangeAspect="1"/>
          </p:cNvPicPr>
          <p:nvPr/>
        </p:nvPicPr>
        <p:blipFill>
          <a:blip r:embed="rId2"/>
          <a:stretch>
            <a:fillRect/>
          </a:stretch>
        </p:blipFill>
        <p:spPr>
          <a:xfrm rot="16200000">
            <a:off x="9026203" y="3069452"/>
            <a:ext cx="1018275" cy="686744"/>
          </a:xfrm>
          <a:prstGeom prst="rect">
            <a:avLst/>
          </a:prstGeom>
        </p:spPr>
      </p:pic>
      <p:pic>
        <p:nvPicPr>
          <p:cNvPr id="37" name="圖片 36">
            <a:extLst>
              <a:ext uri="{FF2B5EF4-FFF2-40B4-BE49-F238E27FC236}">
                <a16:creationId xmlns:a16="http://schemas.microsoft.com/office/drawing/2014/main" id="{B6C32E66-EFEA-4D7C-9944-24E64090A1AC}"/>
              </a:ext>
            </a:extLst>
          </p:cNvPr>
          <p:cNvPicPr>
            <a:picLocks noChangeAspect="1"/>
          </p:cNvPicPr>
          <p:nvPr/>
        </p:nvPicPr>
        <p:blipFill>
          <a:blip r:embed="rId2"/>
          <a:stretch>
            <a:fillRect/>
          </a:stretch>
        </p:blipFill>
        <p:spPr>
          <a:xfrm rot="20232576">
            <a:off x="7635520" y="4387760"/>
            <a:ext cx="1018275" cy="686744"/>
          </a:xfrm>
          <a:prstGeom prst="rect">
            <a:avLst/>
          </a:prstGeom>
        </p:spPr>
      </p:pic>
      <p:sp>
        <p:nvSpPr>
          <p:cNvPr id="4" name="標題 1">
            <a:extLst>
              <a:ext uri="{FF2B5EF4-FFF2-40B4-BE49-F238E27FC236}">
                <a16:creationId xmlns:a16="http://schemas.microsoft.com/office/drawing/2014/main" id="{7C5CF8E6-073E-498D-A0E5-48EA9A3B7035}"/>
              </a:ext>
            </a:extLst>
          </p:cNvPr>
          <p:cNvSpPr>
            <a:spLocks noGrp="1"/>
          </p:cNvSpPr>
          <p:nvPr>
            <p:ph type="title"/>
          </p:nvPr>
        </p:nvSpPr>
        <p:spPr>
          <a:xfrm>
            <a:off x="1495882" y="313749"/>
            <a:ext cx="7886700" cy="751615"/>
          </a:xfrm>
        </p:spPr>
        <p:txBody>
          <a:bodyPr/>
          <a:lstStyle/>
          <a:p>
            <a:r>
              <a:rPr lang="zh-TW" altLang="en-US" b="1" dirty="0">
                <a:latin typeface="微軟正黑體" panose="020B0604030504040204" pitchFamily="34" charset="-120"/>
                <a:ea typeface="微軟正黑體" panose="020B0604030504040204" pitchFamily="34" charset="-120"/>
              </a:rPr>
              <a:t>飲鴆止渴 </a:t>
            </a:r>
            <a:r>
              <a:rPr lang="zh-TW" altLang="en-US" sz="3733" dirty="0">
                <a:latin typeface="微軟正黑體" panose="020B0604030504040204" pitchFamily="34" charset="-120"/>
                <a:ea typeface="微軟正黑體" panose="020B0604030504040204" pitchFamily="34" charset="-120"/>
              </a:rPr>
              <a:t>基模</a:t>
            </a:r>
          </a:p>
        </p:txBody>
      </p:sp>
      <p:sp>
        <p:nvSpPr>
          <p:cNvPr id="5" name="橢圓 4">
            <a:extLst>
              <a:ext uri="{FF2B5EF4-FFF2-40B4-BE49-F238E27FC236}">
                <a16:creationId xmlns:a16="http://schemas.microsoft.com/office/drawing/2014/main" id="{5351343C-4426-4B78-BBE1-51F571D32C57}"/>
              </a:ext>
            </a:extLst>
          </p:cNvPr>
          <p:cNvSpPr/>
          <p:nvPr/>
        </p:nvSpPr>
        <p:spPr>
          <a:xfrm>
            <a:off x="2250137" y="3177604"/>
            <a:ext cx="2308244" cy="1825997"/>
          </a:xfrm>
          <a:prstGeom prst="ellipse">
            <a:avLst/>
          </a:prstGeom>
          <a:noFill/>
          <a:ln w="1905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dirty="0"/>
          </a:p>
        </p:txBody>
      </p:sp>
      <p:sp>
        <p:nvSpPr>
          <p:cNvPr id="6" name="矩形 5">
            <a:extLst>
              <a:ext uri="{FF2B5EF4-FFF2-40B4-BE49-F238E27FC236}">
                <a16:creationId xmlns:a16="http://schemas.microsoft.com/office/drawing/2014/main" id="{526BD1E2-C96F-4F12-87F4-BF5A71C79744}"/>
              </a:ext>
            </a:extLst>
          </p:cNvPr>
          <p:cNvSpPr/>
          <p:nvPr/>
        </p:nvSpPr>
        <p:spPr>
          <a:xfrm>
            <a:off x="2891061" y="4801605"/>
            <a:ext cx="1443132" cy="379656"/>
          </a:xfrm>
          <a:prstGeom prst="rect">
            <a:avLst/>
          </a:prstGeom>
          <a:solidFill>
            <a:schemeClr val="bg1"/>
          </a:solidFill>
        </p:spPr>
        <p:txBody>
          <a:bodyPr wrap="square">
            <a:spAutoFit/>
          </a:bodyPr>
          <a:lstStyle/>
          <a:p>
            <a:r>
              <a:rPr lang="zh-TW" altLang="en-US" sz="1867">
                <a:solidFill>
                  <a:schemeClr val="bg1">
                    <a:lumMod val="50000"/>
                  </a:schemeClr>
                </a:solidFill>
                <a:latin typeface="微軟正黑體" panose="020B0604030504040204" pitchFamily="34" charset="-120"/>
                <a:ea typeface="微軟正黑體" panose="020B0604030504040204" pitchFamily="34" charset="-120"/>
              </a:rPr>
              <a:t>理想目标</a:t>
            </a:r>
            <a:endParaRPr lang="zh-TW" altLang="en-US" sz="1867" dirty="0">
              <a:solidFill>
                <a:schemeClr val="bg1">
                  <a:lumMod val="50000"/>
                </a:schemeClr>
              </a:solidFill>
            </a:endParaRPr>
          </a:p>
        </p:txBody>
      </p:sp>
      <p:sp>
        <p:nvSpPr>
          <p:cNvPr id="7" name="矩形 6">
            <a:extLst>
              <a:ext uri="{FF2B5EF4-FFF2-40B4-BE49-F238E27FC236}">
                <a16:creationId xmlns:a16="http://schemas.microsoft.com/office/drawing/2014/main" id="{8529E477-6FEA-4D47-87A3-8A98E9C94AC8}"/>
              </a:ext>
            </a:extLst>
          </p:cNvPr>
          <p:cNvSpPr/>
          <p:nvPr/>
        </p:nvSpPr>
        <p:spPr>
          <a:xfrm>
            <a:off x="1528571" y="3946559"/>
            <a:ext cx="1140056" cy="379656"/>
          </a:xfrm>
          <a:prstGeom prst="rect">
            <a:avLst/>
          </a:prstGeom>
          <a:solidFill>
            <a:schemeClr val="bg1"/>
          </a:solidFill>
        </p:spPr>
        <p:txBody>
          <a:bodyPr wrap="none">
            <a:spAutoFit/>
          </a:bodyPr>
          <a:lstStyle/>
          <a:p>
            <a:r>
              <a:rPr lang="zh-TW" altLang="en-US" sz="1867" dirty="0">
                <a:solidFill>
                  <a:schemeClr val="bg1">
                    <a:lumMod val="50000"/>
                  </a:schemeClr>
                </a:solidFill>
                <a:latin typeface="微軟正黑體" panose="020B0604030504040204" pitchFamily="34" charset="-120"/>
                <a:ea typeface="微軟正黑體" panose="020B0604030504040204" pitchFamily="34" charset="-120"/>
              </a:rPr>
              <a:t>目标调降</a:t>
            </a:r>
            <a:endParaRPr lang="zh-TW" altLang="en-US" sz="1867" dirty="0">
              <a:solidFill>
                <a:schemeClr val="bg1">
                  <a:lumMod val="50000"/>
                </a:schemeClr>
              </a:solidFill>
            </a:endParaRPr>
          </a:p>
        </p:txBody>
      </p:sp>
      <p:sp>
        <p:nvSpPr>
          <p:cNvPr id="8" name="等腰三角形 7">
            <a:extLst>
              <a:ext uri="{FF2B5EF4-FFF2-40B4-BE49-F238E27FC236}">
                <a16:creationId xmlns:a16="http://schemas.microsoft.com/office/drawing/2014/main" id="{16F73669-35C3-4029-9C2A-5384BBC99550}"/>
              </a:ext>
            </a:extLst>
          </p:cNvPr>
          <p:cNvSpPr/>
          <p:nvPr/>
        </p:nvSpPr>
        <p:spPr>
          <a:xfrm rot="7215526">
            <a:off x="2718224" y="4751676"/>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9" name="等腰三角形 8">
            <a:extLst>
              <a:ext uri="{FF2B5EF4-FFF2-40B4-BE49-F238E27FC236}">
                <a16:creationId xmlns:a16="http://schemas.microsoft.com/office/drawing/2014/main" id="{F12FBCEE-F2C9-4AEF-8709-5D784E2FC0EF}"/>
              </a:ext>
            </a:extLst>
          </p:cNvPr>
          <p:cNvSpPr/>
          <p:nvPr/>
        </p:nvSpPr>
        <p:spPr>
          <a:xfrm rot="13016409">
            <a:off x="2231504" y="3733216"/>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0" name="矩形 9">
            <a:extLst>
              <a:ext uri="{FF2B5EF4-FFF2-40B4-BE49-F238E27FC236}">
                <a16:creationId xmlns:a16="http://schemas.microsoft.com/office/drawing/2014/main" id="{90451D3B-5496-4263-B611-EDDC99218FCD}"/>
              </a:ext>
            </a:extLst>
          </p:cNvPr>
          <p:cNvSpPr/>
          <p:nvPr/>
        </p:nvSpPr>
        <p:spPr>
          <a:xfrm>
            <a:off x="5264971" y="3361465"/>
            <a:ext cx="412292"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sp>
        <p:nvSpPr>
          <p:cNvPr id="11" name="矩形 10">
            <a:extLst>
              <a:ext uri="{FF2B5EF4-FFF2-40B4-BE49-F238E27FC236}">
                <a16:creationId xmlns:a16="http://schemas.microsoft.com/office/drawing/2014/main" id="{F5DB2D7D-14F2-408B-B1CE-5E943D584E28}"/>
              </a:ext>
            </a:extLst>
          </p:cNvPr>
          <p:cNvSpPr/>
          <p:nvPr/>
        </p:nvSpPr>
        <p:spPr>
          <a:xfrm>
            <a:off x="2531176" y="4400129"/>
            <a:ext cx="279244" cy="461665"/>
          </a:xfrm>
          <a:prstGeom prst="rect">
            <a:avLst/>
          </a:prstGeom>
        </p:spPr>
        <p:txBody>
          <a:bodyPr wrap="none">
            <a:spAutoFit/>
          </a:bodyPr>
          <a:lstStyle/>
          <a:p>
            <a:r>
              <a:rPr lang="en-US" altLang="zh-TW" sz="2400" dirty="0"/>
              <a:t>-</a:t>
            </a:r>
            <a:endParaRPr lang="zh-TW" altLang="en-US" sz="2400" dirty="0"/>
          </a:p>
        </p:txBody>
      </p:sp>
      <p:sp>
        <p:nvSpPr>
          <p:cNvPr id="12" name="矩形 11">
            <a:extLst>
              <a:ext uri="{FF2B5EF4-FFF2-40B4-BE49-F238E27FC236}">
                <a16:creationId xmlns:a16="http://schemas.microsoft.com/office/drawing/2014/main" id="{96B6A792-F17F-4DC5-AACC-52D910966E69}"/>
              </a:ext>
            </a:extLst>
          </p:cNvPr>
          <p:cNvSpPr/>
          <p:nvPr/>
        </p:nvSpPr>
        <p:spPr>
          <a:xfrm>
            <a:off x="1828672" y="3365904"/>
            <a:ext cx="412292"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sp>
        <p:nvSpPr>
          <p:cNvPr id="13" name="矩形 12">
            <a:extLst>
              <a:ext uri="{FF2B5EF4-FFF2-40B4-BE49-F238E27FC236}">
                <a16:creationId xmlns:a16="http://schemas.microsoft.com/office/drawing/2014/main" id="{A4D95206-0145-40B5-A6C2-3AEC4004678D}"/>
              </a:ext>
            </a:extLst>
          </p:cNvPr>
          <p:cNvSpPr/>
          <p:nvPr/>
        </p:nvSpPr>
        <p:spPr>
          <a:xfrm>
            <a:off x="3923703" y="4294610"/>
            <a:ext cx="412292"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sp>
        <p:nvSpPr>
          <p:cNvPr id="14" name="橢圓 13">
            <a:extLst>
              <a:ext uri="{FF2B5EF4-FFF2-40B4-BE49-F238E27FC236}">
                <a16:creationId xmlns:a16="http://schemas.microsoft.com/office/drawing/2014/main" id="{D1B79D14-05EB-4C88-BBEE-AEF71F15BD1D}"/>
              </a:ext>
            </a:extLst>
          </p:cNvPr>
          <p:cNvSpPr/>
          <p:nvPr/>
        </p:nvSpPr>
        <p:spPr>
          <a:xfrm>
            <a:off x="4790347" y="3247036"/>
            <a:ext cx="2223703" cy="1787304"/>
          </a:xfrm>
          <a:prstGeom prst="ellipse">
            <a:avLst/>
          </a:prstGeom>
          <a:noFill/>
          <a:ln w="1905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a:p>
        </p:txBody>
      </p:sp>
      <p:sp>
        <p:nvSpPr>
          <p:cNvPr id="15" name="矩形 14">
            <a:extLst>
              <a:ext uri="{FF2B5EF4-FFF2-40B4-BE49-F238E27FC236}">
                <a16:creationId xmlns:a16="http://schemas.microsoft.com/office/drawing/2014/main" id="{F9580220-B213-44BB-97BB-E60180F17F52}"/>
              </a:ext>
            </a:extLst>
          </p:cNvPr>
          <p:cNvSpPr/>
          <p:nvPr/>
        </p:nvSpPr>
        <p:spPr>
          <a:xfrm>
            <a:off x="5025493" y="4281858"/>
            <a:ext cx="245484" cy="461665"/>
          </a:xfrm>
          <a:prstGeom prst="rect">
            <a:avLst/>
          </a:prstGeom>
        </p:spPr>
        <p:txBody>
          <a:bodyPr wrap="square">
            <a:spAutoFit/>
          </a:bodyPr>
          <a:lstStyle/>
          <a:p>
            <a:r>
              <a:rPr lang="en-US" altLang="zh-TW" sz="2400" b="1" dirty="0"/>
              <a:t>-</a:t>
            </a:r>
            <a:endParaRPr lang="zh-TW" altLang="en-US" sz="2400" b="1" dirty="0"/>
          </a:p>
        </p:txBody>
      </p:sp>
      <p:sp>
        <p:nvSpPr>
          <p:cNvPr id="16" name="矩形 15">
            <a:extLst>
              <a:ext uri="{FF2B5EF4-FFF2-40B4-BE49-F238E27FC236}">
                <a16:creationId xmlns:a16="http://schemas.microsoft.com/office/drawing/2014/main" id="{32470836-882B-4C7E-B3DB-13987C97AE11}"/>
              </a:ext>
            </a:extLst>
          </p:cNvPr>
          <p:cNvSpPr/>
          <p:nvPr/>
        </p:nvSpPr>
        <p:spPr>
          <a:xfrm>
            <a:off x="5504151" y="3120601"/>
            <a:ext cx="1140056" cy="379656"/>
          </a:xfrm>
          <a:prstGeom prst="rect">
            <a:avLst/>
          </a:prstGeom>
          <a:solidFill>
            <a:schemeClr val="bg1"/>
          </a:solidFill>
        </p:spPr>
        <p:txBody>
          <a:bodyPr wrap="none">
            <a:spAutoFit/>
          </a:bodyPr>
          <a:lstStyle/>
          <a:p>
            <a:r>
              <a:rPr lang="zh-TW" altLang="en-US" sz="1867" dirty="0">
                <a:solidFill>
                  <a:schemeClr val="bg1">
                    <a:lumMod val="50000"/>
                  </a:schemeClr>
                </a:solidFill>
                <a:latin typeface="微軟正黑體" panose="020B0604030504040204" pitchFamily="34" charset="-120"/>
                <a:ea typeface="微軟正黑體" panose="020B0604030504040204" pitchFamily="34" charset="-120"/>
              </a:rPr>
              <a:t>增加人手</a:t>
            </a:r>
            <a:endParaRPr lang="zh-TW" altLang="en-US" sz="1867" dirty="0">
              <a:solidFill>
                <a:schemeClr val="bg1">
                  <a:lumMod val="50000"/>
                </a:schemeClr>
              </a:solidFill>
            </a:endParaRPr>
          </a:p>
        </p:txBody>
      </p:sp>
      <p:sp>
        <p:nvSpPr>
          <p:cNvPr id="17" name="矩形 16">
            <a:extLst>
              <a:ext uri="{FF2B5EF4-FFF2-40B4-BE49-F238E27FC236}">
                <a16:creationId xmlns:a16="http://schemas.microsoft.com/office/drawing/2014/main" id="{D62449D9-E83C-4DD4-B8D3-EE9C09C02D11}"/>
              </a:ext>
            </a:extLst>
          </p:cNvPr>
          <p:cNvSpPr/>
          <p:nvPr/>
        </p:nvSpPr>
        <p:spPr>
          <a:xfrm>
            <a:off x="5406941" y="4698927"/>
            <a:ext cx="662361" cy="666977"/>
          </a:xfrm>
          <a:prstGeom prst="rect">
            <a:avLst/>
          </a:prstGeom>
          <a:solidFill>
            <a:schemeClr val="bg1"/>
          </a:solidFill>
        </p:spPr>
        <p:txBody>
          <a:bodyPr wrap="none">
            <a:spAutoFit/>
          </a:bodyPr>
          <a:lstStyle/>
          <a:p>
            <a:r>
              <a:rPr lang="zh-TW" altLang="en-US" sz="1867" dirty="0">
                <a:solidFill>
                  <a:schemeClr val="bg1">
                    <a:lumMod val="50000"/>
                  </a:schemeClr>
                </a:solidFill>
                <a:latin typeface="微軟正黑體" panose="020B0604030504040204" pitchFamily="34" charset="-120"/>
                <a:ea typeface="微軟正黑體" panose="020B0604030504040204" pitchFamily="34" charset="-120"/>
              </a:rPr>
              <a:t>真实</a:t>
            </a:r>
            <a:endParaRPr lang="en-US" altLang="zh-TW" sz="1867" dirty="0">
              <a:solidFill>
                <a:schemeClr val="bg1">
                  <a:lumMod val="50000"/>
                </a:schemeClr>
              </a:solidFill>
              <a:latin typeface="微軟正黑體" panose="020B0604030504040204" pitchFamily="34" charset="-120"/>
              <a:ea typeface="微軟正黑體" panose="020B0604030504040204" pitchFamily="34" charset="-120"/>
            </a:endParaRPr>
          </a:p>
          <a:p>
            <a:r>
              <a:rPr lang="zh-TW" altLang="en-US" sz="1867" dirty="0">
                <a:solidFill>
                  <a:schemeClr val="bg1">
                    <a:lumMod val="50000"/>
                  </a:schemeClr>
                </a:solidFill>
                <a:latin typeface="微軟正黑體" panose="020B0604030504040204" pitchFamily="34" charset="-120"/>
                <a:ea typeface="微軟正黑體" panose="020B0604030504040204" pitchFamily="34" charset="-120"/>
              </a:rPr>
              <a:t>进度</a:t>
            </a:r>
            <a:endParaRPr lang="zh-TW" altLang="en-US" sz="1867" dirty="0">
              <a:solidFill>
                <a:schemeClr val="bg1">
                  <a:lumMod val="50000"/>
                </a:schemeClr>
              </a:solidFill>
            </a:endParaRPr>
          </a:p>
        </p:txBody>
      </p:sp>
      <p:sp>
        <p:nvSpPr>
          <p:cNvPr id="18" name="矩形 17">
            <a:extLst>
              <a:ext uri="{FF2B5EF4-FFF2-40B4-BE49-F238E27FC236}">
                <a16:creationId xmlns:a16="http://schemas.microsoft.com/office/drawing/2014/main" id="{DFFEC4B9-1824-4997-8564-4C3FA6831A25}"/>
              </a:ext>
            </a:extLst>
          </p:cNvPr>
          <p:cNvSpPr/>
          <p:nvPr/>
        </p:nvSpPr>
        <p:spPr>
          <a:xfrm>
            <a:off x="6412175" y="4110744"/>
            <a:ext cx="1140056" cy="379656"/>
          </a:xfrm>
          <a:prstGeom prst="rect">
            <a:avLst/>
          </a:prstGeom>
          <a:solidFill>
            <a:schemeClr val="bg1"/>
          </a:solidFill>
        </p:spPr>
        <p:txBody>
          <a:bodyPr wrap="none">
            <a:spAutoFit/>
          </a:bodyPr>
          <a:lstStyle/>
          <a:p>
            <a:r>
              <a:rPr lang="zh-TW" altLang="en-US" sz="1867" dirty="0">
                <a:solidFill>
                  <a:schemeClr val="bg1">
                    <a:lumMod val="50000"/>
                  </a:schemeClr>
                </a:solidFill>
                <a:latin typeface="微軟正黑體" panose="020B0604030504040204" pitchFamily="34" charset="-120"/>
                <a:ea typeface="微軟正黑體" panose="020B0604030504040204" pitchFamily="34" charset="-120"/>
              </a:rPr>
              <a:t>进度幅度</a:t>
            </a:r>
            <a:endParaRPr lang="zh-TW" altLang="en-US" sz="1867" dirty="0">
              <a:solidFill>
                <a:schemeClr val="bg1">
                  <a:lumMod val="50000"/>
                </a:schemeClr>
              </a:solidFill>
            </a:endParaRPr>
          </a:p>
        </p:txBody>
      </p:sp>
      <p:sp>
        <p:nvSpPr>
          <p:cNvPr id="19" name="矩形 18">
            <a:extLst>
              <a:ext uri="{FF2B5EF4-FFF2-40B4-BE49-F238E27FC236}">
                <a16:creationId xmlns:a16="http://schemas.microsoft.com/office/drawing/2014/main" id="{BF350881-22A6-4CA4-B275-3221FA3D9229}"/>
              </a:ext>
            </a:extLst>
          </p:cNvPr>
          <p:cNvSpPr/>
          <p:nvPr/>
        </p:nvSpPr>
        <p:spPr>
          <a:xfrm>
            <a:off x="4313265" y="4025147"/>
            <a:ext cx="662361" cy="379656"/>
          </a:xfrm>
          <a:prstGeom prst="rect">
            <a:avLst/>
          </a:prstGeom>
          <a:solidFill>
            <a:schemeClr val="bg1"/>
          </a:solidFill>
        </p:spPr>
        <p:txBody>
          <a:bodyPr wrap="none">
            <a:spAutoFit/>
          </a:bodyPr>
          <a:lstStyle/>
          <a:p>
            <a:r>
              <a:rPr lang="zh-TW" altLang="en-US" sz="1867" dirty="0">
                <a:solidFill>
                  <a:schemeClr val="bg1">
                    <a:lumMod val="50000"/>
                  </a:schemeClr>
                </a:solidFill>
                <a:latin typeface="微軟正黑體" panose="020B0604030504040204" pitchFamily="34" charset="-120"/>
                <a:ea typeface="微軟正黑體" panose="020B0604030504040204" pitchFamily="34" charset="-120"/>
              </a:rPr>
              <a:t>差距</a:t>
            </a:r>
            <a:endParaRPr lang="zh-TW" altLang="en-US" sz="1867" dirty="0">
              <a:solidFill>
                <a:schemeClr val="bg1">
                  <a:lumMod val="50000"/>
                </a:schemeClr>
              </a:solidFill>
            </a:endParaRPr>
          </a:p>
        </p:txBody>
      </p:sp>
      <p:sp>
        <p:nvSpPr>
          <p:cNvPr id="20" name="矩形 19">
            <a:extLst>
              <a:ext uri="{FF2B5EF4-FFF2-40B4-BE49-F238E27FC236}">
                <a16:creationId xmlns:a16="http://schemas.microsoft.com/office/drawing/2014/main" id="{2B940A96-1223-44F0-9F4C-D4FAA98CFB46}"/>
              </a:ext>
            </a:extLst>
          </p:cNvPr>
          <p:cNvSpPr/>
          <p:nvPr/>
        </p:nvSpPr>
        <p:spPr>
          <a:xfrm>
            <a:off x="2886393" y="3009759"/>
            <a:ext cx="777777" cy="379656"/>
          </a:xfrm>
          <a:prstGeom prst="rect">
            <a:avLst/>
          </a:prstGeom>
          <a:solidFill>
            <a:schemeClr val="bg1"/>
          </a:solidFill>
        </p:spPr>
        <p:txBody>
          <a:bodyPr wrap="none">
            <a:spAutoFit/>
          </a:bodyPr>
          <a:lstStyle/>
          <a:p>
            <a:r>
              <a:rPr lang="zh-TW" altLang="en-US" sz="1867" dirty="0">
                <a:solidFill>
                  <a:schemeClr val="bg1">
                    <a:lumMod val="50000"/>
                  </a:schemeClr>
                </a:solidFill>
                <a:latin typeface="微軟正黑體" panose="020B0604030504040204" pitchFamily="34" charset="-120"/>
                <a:ea typeface="微軟正黑體" panose="020B0604030504040204" pitchFamily="34" charset="-120"/>
              </a:rPr>
              <a:t>能力</a:t>
            </a:r>
            <a:r>
              <a:rPr lang="en-US" altLang="zh-TW" sz="1867" dirty="0">
                <a:solidFill>
                  <a:schemeClr val="bg1">
                    <a:lumMod val="50000"/>
                  </a:schemeClr>
                </a:solidFill>
                <a:latin typeface="微軟正黑體" panose="020B0604030504040204" pitchFamily="34" charset="-120"/>
                <a:ea typeface="微軟正黑體" panose="020B0604030504040204" pitchFamily="34" charset="-120"/>
              </a:rPr>
              <a:t>?</a:t>
            </a:r>
            <a:endParaRPr lang="zh-TW" altLang="en-US" sz="1867" dirty="0">
              <a:solidFill>
                <a:schemeClr val="bg1">
                  <a:lumMod val="50000"/>
                </a:schemeClr>
              </a:solidFill>
            </a:endParaRPr>
          </a:p>
        </p:txBody>
      </p:sp>
      <p:sp>
        <p:nvSpPr>
          <p:cNvPr id="21" name="矩形 20">
            <a:extLst>
              <a:ext uri="{FF2B5EF4-FFF2-40B4-BE49-F238E27FC236}">
                <a16:creationId xmlns:a16="http://schemas.microsoft.com/office/drawing/2014/main" id="{F719D762-64CE-46E8-BB30-738FD31CF423}"/>
              </a:ext>
            </a:extLst>
          </p:cNvPr>
          <p:cNvSpPr/>
          <p:nvPr/>
        </p:nvSpPr>
        <p:spPr>
          <a:xfrm>
            <a:off x="6345880" y="3716950"/>
            <a:ext cx="412292"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sp>
        <p:nvSpPr>
          <p:cNvPr id="22" name="矩形 21">
            <a:extLst>
              <a:ext uri="{FF2B5EF4-FFF2-40B4-BE49-F238E27FC236}">
                <a16:creationId xmlns:a16="http://schemas.microsoft.com/office/drawing/2014/main" id="{39644379-D162-42FE-991D-1363421E1FF2}"/>
              </a:ext>
            </a:extLst>
          </p:cNvPr>
          <p:cNvSpPr/>
          <p:nvPr/>
        </p:nvSpPr>
        <p:spPr>
          <a:xfrm>
            <a:off x="6024761" y="4500032"/>
            <a:ext cx="412292"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sp>
        <p:nvSpPr>
          <p:cNvPr id="23" name="等腰三角形 22">
            <a:extLst>
              <a:ext uri="{FF2B5EF4-FFF2-40B4-BE49-F238E27FC236}">
                <a16:creationId xmlns:a16="http://schemas.microsoft.com/office/drawing/2014/main" id="{0D01F8C7-001E-4F35-9E5B-323524AF590F}"/>
              </a:ext>
            </a:extLst>
          </p:cNvPr>
          <p:cNvSpPr/>
          <p:nvPr/>
        </p:nvSpPr>
        <p:spPr>
          <a:xfrm rot="15403547">
            <a:off x="6159200" y="4879058"/>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4" name="等腰三角形 23">
            <a:extLst>
              <a:ext uri="{FF2B5EF4-FFF2-40B4-BE49-F238E27FC236}">
                <a16:creationId xmlns:a16="http://schemas.microsoft.com/office/drawing/2014/main" id="{402D49C8-CC86-47B8-B4DC-77E94FEC4820}"/>
              </a:ext>
            </a:extLst>
          </p:cNvPr>
          <p:cNvSpPr/>
          <p:nvPr/>
        </p:nvSpPr>
        <p:spPr>
          <a:xfrm rot="9830060">
            <a:off x="6898630" y="3872840"/>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6" name="等腰三角形 25">
            <a:extLst>
              <a:ext uri="{FF2B5EF4-FFF2-40B4-BE49-F238E27FC236}">
                <a16:creationId xmlns:a16="http://schemas.microsoft.com/office/drawing/2014/main" id="{39311A60-0CDB-4C32-88B0-781F92E9C490}"/>
              </a:ext>
            </a:extLst>
          </p:cNvPr>
          <p:cNvSpPr/>
          <p:nvPr/>
        </p:nvSpPr>
        <p:spPr>
          <a:xfrm rot="3559626">
            <a:off x="5319223" y="3238352"/>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7" name="等腰三角形 26">
            <a:extLst>
              <a:ext uri="{FF2B5EF4-FFF2-40B4-BE49-F238E27FC236}">
                <a16:creationId xmlns:a16="http://schemas.microsoft.com/office/drawing/2014/main" id="{BE356DD8-E925-443E-A8EA-8CC26DB68391}"/>
              </a:ext>
            </a:extLst>
          </p:cNvPr>
          <p:cNvSpPr/>
          <p:nvPr/>
        </p:nvSpPr>
        <p:spPr>
          <a:xfrm rot="17970198">
            <a:off x="3732818" y="3146266"/>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8" name="等腰三角形 27">
            <a:extLst>
              <a:ext uri="{FF2B5EF4-FFF2-40B4-BE49-F238E27FC236}">
                <a16:creationId xmlns:a16="http://schemas.microsoft.com/office/drawing/2014/main" id="{B6D97314-A4DA-4914-A6E4-4ADFE9F9C068}"/>
              </a:ext>
            </a:extLst>
          </p:cNvPr>
          <p:cNvSpPr/>
          <p:nvPr/>
        </p:nvSpPr>
        <p:spPr>
          <a:xfrm rot="1850054">
            <a:off x="4385338" y="4378939"/>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9" name="矩形 28">
            <a:extLst>
              <a:ext uri="{FF2B5EF4-FFF2-40B4-BE49-F238E27FC236}">
                <a16:creationId xmlns:a16="http://schemas.microsoft.com/office/drawing/2014/main" id="{31173F41-8AB7-477E-8092-FBFBDAA1FFDE}"/>
              </a:ext>
            </a:extLst>
          </p:cNvPr>
          <p:cNvSpPr/>
          <p:nvPr/>
        </p:nvSpPr>
        <p:spPr>
          <a:xfrm>
            <a:off x="3621763" y="3333181"/>
            <a:ext cx="515531" cy="461665"/>
          </a:xfrm>
          <a:prstGeom prst="rect">
            <a:avLst/>
          </a:prstGeom>
        </p:spPr>
        <p:txBody>
          <a:bodyPr wrap="squar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sp>
        <p:nvSpPr>
          <p:cNvPr id="30" name="矩形 29">
            <a:extLst>
              <a:ext uri="{FF2B5EF4-FFF2-40B4-BE49-F238E27FC236}">
                <a16:creationId xmlns:a16="http://schemas.microsoft.com/office/drawing/2014/main" id="{A03EBAAB-5617-4864-B50D-8E2A529FB60E}"/>
              </a:ext>
            </a:extLst>
          </p:cNvPr>
          <p:cNvSpPr/>
          <p:nvPr/>
        </p:nvSpPr>
        <p:spPr>
          <a:xfrm>
            <a:off x="6868677" y="1683055"/>
            <a:ext cx="1140056" cy="379656"/>
          </a:xfrm>
          <a:prstGeom prst="rect">
            <a:avLst/>
          </a:prstGeom>
          <a:solidFill>
            <a:schemeClr val="bg1"/>
          </a:solidFill>
        </p:spPr>
        <p:txBody>
          <a:bodyPr wrap="none">
            <a:spAutoFit/>
          </a:bodyPr>
          <a:lstStyle/>
          <a:p>
            <a:r>
              <a:rPr lang="zh-TW" altLang="en-US" sz="1867" b="1" dirty="0">
                <a:latin typeface="微軟正黑體" panose="020B0604030504040204" pitchFamily="34" charset="-120"/>
                <a:ea typeface="微軟正黑體" panose="020B0604030504040204" pitchFamily="34" charset="-120"/>
              </a:rPr>
              <a:t>沟通成本</a:t>
            </a:r>
            <a:endParaRPr lang="zh-TW" altLang="en-US" sz="1867" b="1" dirty="0"/>
          </a:p>
        </p:txBody>
      </p:sp>
      <p:sp>
        <p:nvSpPr>
          <p:cNvPr id="32" name="矩形 31">
            <a:extLst>
              <a:ext uri="{FF2B5EF4-FFF2-40B4-BE49-F238E27FC236}">
                <a16:creationId xmlns:a16="http://schemas.microsoft.com/office/drawing/2014/main" id="{64C755AB-A40A-4821-B926-E95DBB9544EC}"/>
              </a:ext>
            </a:extLst>
          </p:cNvPr>
          <p:cNvSpPr/>
          <p:nvPr/>
        </p:nvSpPr>
        <p:spPr>
          <a:xfrm>
            <a:off x="7958155" y="3940169"/>
            <a:ext cx="901209" cy="379656"/>
          </a:xfrm>
          <a:prstGeom prst="rect">
            <a:avLst/>
          </a:prstGeom>
          <a:solidFill>
            <a:schemeClr val="bg1"/>
          </a:solidFill>
        </p:spPr>
        <p:txBody>
          <a:bodyPr wrap="none">
            <a:spAutoFit/>
          </a:bodyPr>
          <a:lstStyle/>
          <a:p>
            <a:r>
              <a:rPr lang="zh-TW" altLang="en-US" sz="1867" b="1" dirty="0">
                <a:latin typeface="微軟正黑體" panose="020B0604030504040204" pitchFamily="34" charset="-120"/>
                <a:ea typeface="微軟正黑體" panose="020B0604030504040204" pitchFamily="34" charset="-120"/>
              </a:rPr>
              <a:t>磨合期</a:t>
            </a:r>
            <a:endParaRPr lang="zh-TW" altLang="en-US" sz="1867" b="1" dirty="0"/>
          </a:p>
        </p:txBody>
      </p:sp>
      <p:sp>
        <p:nvSpPr>
          <p:cNvPr id="33" name="矩形 32">
            <a:extLst>
              <a:ext uri="{FF2B5EF4-FFF2-40B4-BE49-F238E27FC236}">
                <a16:creationId xmlns:a16="http://schemas.microsoft.com/office/drawing/2014/main" id="{C6DDA848-011F-446A-84FB-223563897D37}"/>
              </a:ext>
            </a:extLst>
          </p:cNvPr>
          <p:cNvSpPr/>
          <p:nvPr/>
        </p:nvSpPr>
        <p:spPr>
          <a:xfrm>
            <a:off x="9360363" y="3960599"/>
            <a:ext cx="1140056" cy="379656"/>
          </a:xfrm>
          <a:prstGeom prst="rect">
            <a:avLst/>
          </a:prstGeom>
          <a:solidFill>
            <a:schemeClr val="bg1"/>
          </a:solidFill>
        </p:spPr>
        <p:txBody>
          <a:bodyPr wrap="none">
            <a:spAutoFit/>
          </a:bodyPr>
          <a:lstStyle/>
          <a:p>
            <a:r>
              <a:rPr lang="zh-TW" altLang="en-US" sz="1867" b="1" dirty="0">
                <a:latin typeface="微軟正黑體" panose="020B0604030504040204" pitchFamily="34" charset="-120"/>
                <a:ea typeface="微軟正黑體" panose="020B0604030504040204" pitchFamily="34" charset="-120"/>
              </a:rPr>
              <a:t>长官关注</a:t>
            </a:r>
            <a:endParaRPr lang="zh-TW" altLang="en-US" sz="1867" b="1" dirty="0"/>
          </a:p>
        </p:txBody>
      </p:sp>
      <p:sp>
        <p:nvSpPr>
          <p:cNvPr id="35" name="等腰三角形 34">
            <a:extLst>
              <a:ext uri="{FF2B5EF4-FFF2-40B4-BE49-F238E27FC236}">
                <a16:creationId xmlns:a16="http://schemas.microsoft.com/office/drawing/2014/main" id="{20A68DC9-7BCD-403C-895E-187AAE12B3A6}"/>
              </a:ext>
            </a:extLst>
          </p:cNvPr>
          <p:cNvSpPr/>
          <p:nvPr/>
        </p:nvSpPr>
        <p:spPr>
          <a:xfrm rot="19926610">
            <a:off x="4778442" y="4391104"/>
            <a:ext cx="190317" cy="2462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pic>
        <p:nvPicPr>
          <p:cNvPr id="38" name="圖片 37">
            <a:extLst>
              <a:ext uri="{FF2B5EF4-FFF2-40B4-BE49-F238E27FC236}">
                <a16:creationId xmlns:a16="http://schemas.microsoft.com/office/drawing/2014/main" id="{5AE6EA64-1A4B-4D97-A8B2-5392C69B12A2}"/>
              </a:ext>
            </a:extLst>
          </p:cNvPr>
          <p:cNvPicPr>
            <a:picLocks noChangeAspect="1"/>
          </p:cNvPicPr>
          <p:nvPr/>
        </p:nvPicPr>
        <p:blipFill>
          <a:blip r:embed="rId2"/>
          <a:stretch>
            <a:fillRect/>
          </a:stretch>
        </p:blipFill>
        <p:spPr>
          <a:xfrm rot="3934473">
            <a:off x="7408025" y="5570729"/>
            <a:ext cx="1018275" cy="686744"/>
          </a:xfrm>
          <a:prstGeom prst="rect">
            <a:avLst/>
          </a:prstGeom>
        </p:spPr>
      </p:pic>
      <p:sp>
        <p:nvSpPr>
          <p:cNvPr id="39" name="矩形 38">
            <a:extLst>
              <a:ext uri="{FF2B5EF4-FFF2-40B4-BE49-F238E27FC236}">
                <a16:creationId xmlns:a16="http://schemas.microsoft.com/office/drawing/2014/main" id="{21EF142D-3603-43EC-BEF8-BF2879EBD4B0}"/>
              </a:ext>
            </a:extLst>
          </p:cNvPr>
          <p:cNvSpPr/>
          <p:nvPr/>
        </p:nvSpPr>
        <p:spPr>
          <a:xfrm>
            <a:off x="6933137" y="5158819"/>
            <a:ext cx="1146468" cy="379656"/>
          </a:xfrm>
          <a:prstGeom prst="rect">
            <a:avLst/>
          </a:prstGeom>
          <a:solidFill>
            <a:schemeClr val="bg1"/>
          </a:solidFill>
        </p:spPr>
        <p:txBody>
          <a:bodyPr wrap="none">
            <a:spAutoFit/>
          </a:bodyPr>
          <a:lstStyle/>
          <a:p>
            <a:r>
              <a:rPr lang="zh-TW" altLang="en-US" sz="1867" b="1" dirty="0"/>
              <a:t>加大落后</a:t>
            </a:r>
          </a:p>
        </p:txBody>
      </p:sp>
      <p:sp>
        <p:nvSpPr>
          <p:cNvPr id="34" name="矩形 33">
            <a:extLst>
              <a:ext uri="{FF2B5EF4-FFF2-40B4-BE49-F238E27FC236}">
                <a16:creationId xmlns:a16="http://schemas.microsoft.com/office/drawing/2014/main" id="{8F14880F-1958-4686-86DD-A1536DAF642C}"/>
              </a:ext>
            </a:extLst>
          </p:cNvPr>
          <p:cNvSpPr/>
          <p:nvPr/>
        </p:nvSpPr>
        <p:spPr>
          <a:xfrm>
            <a:off x="7775433" y="5985675"/>
            <a:ext cx="906017" cy="379656"/>
          </a:xfrm>
          <a:prstGeom prst="rect">
            <a:avLst/>
          </a:prstGeom>
          <a:solidFill>
            <a:schemeClr val="bg1"/>
          </a:solidFill>
        </p:spPr>
        <p:txBody>
          <a:bodyPr wrap="none">
            <a:spAutoFit/>
          </a:bodyPr>
          <a:lstStyle/>
          <a:p>
            <a:r>
              <a:rPr lang="zh-TW" altLang="en-US" sz="1867" b="1" dirty="0"/>
              <a:t>技术债</a:t>
            </a:r>
          </a:p>
        </p:txBody>
      </p:sp>
      <p:pic>
        <p:nvPicPr>
          <p:cNvPr id="41" name="圖片 40">
            <a:extLst>
              <a:ext uri="{FF2B5EF4-FFF2-40B4-BE49-F238E27FC236}">
                <a16:creationId xmlns:a16="http://schemas.microsoft.com/office/drawing/2014/main" id="{50EE518E-6961-4DE2-A770-4815E9F38D9B}"/>
              </a:ext>
            </a:extLst>
          </p:cNvPr>
          <p:cNvPicPr>
            <a:picLocks noChangeAspect="1"/>
          </p:cNvPicPr>
          <p:nvPr/>
        </p:nvPicPr>
        <p:blipFill>
          <a:blip r:embed="rId2"/>
          <a:stretch>
            <a:fillRect/>
          </a:stretch>
        </p:blipFill>
        <p:spPr>
          <a:xfrm rot="9799304">
            <a:off x="5908526" y="2086496"/>
            <a:ext cx="1120972" cy="756005"/>
          </a:xfrm>
          <a:prstGeom prst="rect">
            <a:avLst/>
          </a:prstGeom>
        </p:spPr>
      </p:pic>
      <p:sp>
        <p:nvSpPr>
          <p:cNvPr id="42" name="矩形 41">
            <a:extLst>
              <a:ext uri="{FF2B5EF4-FFF2-40B4-BE49-F238E27FC236}">
                <a16:creationId xmlns:a16="http://schemas.microsoft.com/office/drawing/2014/main" id="{CB00CC61-6456-439C-82E1-CF8D2F6711A9}"/>
              </a:ext>
            </a:extLst>
          </p:cNvPr>
          <p:cNvSpPr/>
          <p:nvPr/>
        </p:nvSpPr>
        <p:spPr>
          <a:xfrm>
            <a:off x="6579064" y="1613065"/>
            <a:ext cx="279244" cy="461665"/>
          </a:xfrm>
          <a:prstGeom prst="rect">
            <a:avLst/>
          </a:prstGeom>
        </p:spPr>
        <p:txBody>
          <a:bodyPr wrap="none">
            <a:spAutoFit/>
          </a:bodyPr>
          <a:lstStyle/>
          <a:p>
            <a:r>
              <a:rPr lang="en-US" altLang="zh-TW" sz="2400" b="1" dirty="0"/>
              <a:t>-</a:t>
            </a:r>
            <a:endParaRPr lang="zh-TW" altLang="en-US" sz="2400" b="1" dirty="0"/>
          </a:p>
        </p:txBody>
      </p:sp>
      <p:pic>
        <p:nvPicPr>
          <p:cNvPr id="44" name="圖片 43">
            <a:extLst>
              <a:ext uri="{FF2B5EF4-FFF2-40B4-BE49-F238E27FC236}">
                <a16:creationId xmlns:a16="http://schemas.microsoft.com/office/drawing/2014/main" id="{CE164558-7EF1-4079-AF7D-20EEA55DE6FB}"/>
              </a:ext>
            </a:extLst>
          </p:cNvPr>
          <p:cNvPicPr>
            <a:picLocks noChangeAspect="1"/>
          </p:cNvPicPr>
          <p:nvPr/>
        </p:nvPicPr>
        <p:blipFill>
          <a:blip r:embed="rId2"/>
          <a:stretch>
            <a:fillRect/>
          </a:stretch>
        </p:blipFill>
        <p:spPr>
          <a:xfrm rot="15466029">
            <a:off x="8048833" y="1970215"/>
            <a:ext cx="1120972" cy="756005"/>
          </a:xfrm>
          <a:prstGeom prst="rect">
            <a:avLst/>
          </a:prstGeom>
        </p:spPr>
      </p:pic>
      <p:sp>
        <p:nvSpPr>
          <p:cNvPr id="31" name="矩形 30">
            <a:extLst>
              <a:ext uri="{FF2B5EF4-FFF2-40B4-BE49-F238E27FC236}">
                <a16:creationId xmlns:a16="http://schemas.microsoft.com/office/drawing/2014/main" id="{4D19A9E8-DC59-4215-870D-3C11CD6ADC20}"/>
              </a:ext>
            </a:extLst>
          </p:cNvPr>
          <p:cNvSpPr/>
          <p:nvPr/>
        </p:nvSpPr>
        <p:spPr>
          <a:xfrm>
            <a:off x="8400025" y="2762497"/>
            <a:ext cx="1140056" cy="379656"/>
          </a:xfrm>
          <a:prstGeom prst="rect">
            <a:avLst/>
          </a:prstGeom>
          <a:solidFill>
            <a:schemeClr val="bg1"/>
          </a:solidFill>
        </p:spPr>
        <p:txBody>
          <a:bodyPr wrap="none">
            <a:spAutoFit/>
          </a:bodyPr>
          <a:lstStyle/>
          <a:p>
            <a:r>
              <a:rPr lang="zh-TW" altLang="en-US" sz="1867" b="1" dirty="0">
                <a:latin typeface="微軟正黑體" panose="020B0604030504040204" pitchFamily="34" charset="-120"/>
                <a:ea typeface="微軟正黑體" panose="020B0604030504040204" pitchFamily="34" charset="-120"/>
              </a:rPr>
              <a:t>团队和谐</a:t>
            </a:r>
            <a:endParaRPr lang="zh-TW" altLang="en-US" sz="1867" b="1" dirty="0"/>
          </a:p>
        </p:txBody>
      </p:sp>
      <p:sp>
        <p:nvSpPr>
          <p:cNvPr id="46" name="矩形 45">
            <a:extLst>
              <a:ext uri="{FF2B5EF4-FFF2-40B4-BE49-F238E27FC236}">
                <a16:creationId xmlns:a16="http://schemas.microsoft.com/office/drawing/2014/main" id="{6BF66F4E-DCDA-4916-A37E-EDA24779E31A}"/>
              </a:ext>
            </a:extLst>
          </p:cNvPr>
          <p:cNvSpPr/>
          <p:nvPr/>
        </p:nvSpPr>
        <p:spPr>
          <a:xfrm>
            <a:off x="8721197" y="1973398"/>
            <a:ext cx="412292"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pic>
        <p:nvPicPr>
          <p:cNvPr id="50" name="圖片 49">
            <a:extLst>
              <a:ext uri="{FF2B5EF4-FFF2-40B4-BE49-F238E27FC236}">
                <a16:creationId xmlns:a16="http://schemas.microsoft.com/office/drawing/2014/main" id="{EEF37887-CB59-4386-86C0-C5F3D79DF79E}"/>
              </a:ext>
            </a:extLst>
          </p:cNvPr>
          <p:cNvPicPr>
            <a:picLocks noChangeAspect="1"/>
          </p:cNvPicPr>
          <p:nvPr/>
        </p:nvPicPr>
        <p:blipFill>
          <a:blip r:embed="rId2"/>
          <a:stretch>
            <a:fillRect/>
          </a:stretch>
        </p:blipFill>
        <p:spPr>
          <a:xfrm rot="20232576">
            <a:off x="8512919" y="5434681"/>
            <a:ext cx="1018275" cy="686744"/>
          </a:xfrm>
          <a:prstGeom prst="rect">
            <a:avLst/>
          </a:prstGeom>
        </p:spPr>
      </p:pic>
      <p:sp>
        <p:nvSpPr>
          <p:cNvPr id="36" name="矩形 35">
            <a:extLst>
              <a:ext uri="{FF2B5EF4-FFF2-40B4-BE49-F238E27FC236}">
                <a16:creationId xmlns:a16="http://schemas.microsoft.com/office/drawing/2014/main" id="{8CFDABCB-36F1-47C9-8D3A-126A99FF7703}"/>
              </a:ext>
            </a:extLst>
          </p:cNvPr>
          <p:cNvSpPr/>
          <p:nvPr/>
        </p:nvSpPr>
        <p:spPr>
          <a:xfrm>
            <a:off x="8673831" y="5232901"/>
            <a:ext cx="1140056" cy="379656"/>
          </a:xfrm>
          <a:prstGeom prst="rect">
            <a:avLst/>
          </a:prstGeom>
          <a:solidFill>
            <a:schemeClr val="bg1"/>
          </a:solidFill>
        </p:spPr>
        <p:txBody>
          <a:bodyPr wrap="none">
            <a:spAutoFit/>
          </a:bodyPr>
          <a:lstStyle/>
          <a:p>
            <a:r>
              <a:rPr lang="zh-TW" altLang="en-US" sz="1867" b="1" dirty="0">
                <a:latin typeface="微軟正黑體" panose="020B0604030504040204" pitchFamily="34" charset="-120"/>
                <a:ea typeface="微軟正黑體" panose="020B0604030504040204" pitchFamily="34" charset="-120"/>
              </a:rPr>
              <a:t>加班赶工</a:t>
            </a:r>
            <a:endParaRPr lang="zh-TW" altLang="en-US" sz="1867" b="1" dirty="0"/>
          </a:p>
        </p:txBody>
      </p:sp>
      <p:sp>
        <p:nvSpPr>
          <p:cNvPr id="51" name="矩形 50">
            <a:extLst>
              <a:ext uri="{FF2B5EF4-FFF2-40B4-BE49-F238E27FC236}">
                <a16:creationId xmlns:a16="http://schemas.microsoft.com/office/drawing/2014/main" id="{CB4A0E20-159B-471D-B3F4-A84D81131BBC}"/>
              </a:ext>
            </a:extLst>
          </p:cNvPr>
          <p:cNvSpPr/>
          <p:nvPr/>
        </p:nvSpPr>
        <p:spPr>
          <a:xfrm>
            <a:off x="9806167" y="3623758"/>
            <a:ext cx="279244" cy="461665"/>
          </a:xfrm>
          <a:prstGeom prst="rect">
            <a:avLst/>
          </a:prstGeom>
        </p:spPr>
        <p:txBody>
          <a:bodyPr wrap="none">
            <a:spAutoFit/>
          </a:bodyPr>
          <a:lstStyle/>
          <a:p>
            <a:r>
              <a:rPr lang="en-US" altLang="zh-TW" sz="2400" b="1" dirty="0"/>
              <a:t>-</a:t>
            </a:r>
            <a:endParaRPr lang="zh-TW" altLang="en-US" sz="2400" b="1" dirty="0"/>
          </a:p>
        </p:txBody>
      </p:sp>
      <p:sp>
        <p:nvSpPr>
          <p:cNvPr id="52" name="矩形 51">
            <a:extLst>
              <a:ext uri="{FF2B5EF4-FFF2-40B4-BE49-F238E27FC236}">
                <a16:creationId xmlns:a16="http://schemas.microsoft.com/office/drawing/2014/main" id="{F702A953-44EB-4CEC-9F2E-8F01A4F46C2D}"/>
              </a:ext>
            </a:extLst>
          </p:cNvPr>
          <p:cNvSpPr/>
          <p:nvPr/>
        </p:nvSpPr>
        <p:spPr>
          <a:xfrm>
            <a:off x="8538968" y="3606482"/>
            <a:ext cx="412292"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sp>
        <p:nvSpPr>
          <p:cNvPr id="53" name="矩形 52">
            <a:extLst>
              <a:ext uri="{FF2B5EF4-FFF2-40B4-BE49-F238E27FC236}">
                <a16:creationId xmlns:a16="http://schemas.microsoft.com/office/drawing/2014/main" id="{2BD5F451-735C-4C88-905F-157D11FD9DF2}"/>
              </a:ext>
            </a:extLst>
          </p:cNvPr>
          <p:cNvSpPr/>
          <p:nvPr/>
        </p:nvSpPr>
        <p:spPr>
          <a:xfrm>
            <a:off x="8688543" y="6022274"/>
            <a:ext cx="279244" cy="461665"/>
          </a:xfrm>
          <a:prstGeom prst="rect">
            <a:avLst/>
          </a:prstGeom>
        </p:spPr>
        <p:txBody>
          <a:bodyPr wrap="none">
            <a:spAutoFit/>
          </a:bodyPr>
          <a:lstStyle/>
          <a:p>
            <a:r>
              <a:rPr lang="en-US" altLang="zh-TW" sz="2400" b="1" dirty="0"/>
              <a:t>-</a:t>
            </a:r>
            <a:endParaRPr lang="zh-TW" altLang="en-US" sz="2400" b="1" dirty="0"/>
          </a:p>
        </p:txBody>
      </p:sp>
      <p:sp>
        <p:nvSpPr>
          <p:cNvPr id="54" name="矩形 53">
            <a:extLst>
              <a:ext uri="{FF2B5EF4-FFF2-40B4-BE49-F238E27FC236}">
                <a16:creationId xmlns:a16="http://schemas.microsoft.com/office/drawing/2014/main" id="{FB810B1D-4234-467A-AD4C-F4FCEF2FAED7}"/>
              </a:ext>
            </a:extLst>
          </p:cNvPr>
          <p:cNvSpPr/>
          <p:nvPr/>
        </p:nvSpPr>
        <p:spPr>
          <a:xfrm>
            <a:off x="6007752" y="5231522"/>
            <a:ext cx="279244" cy="461665"/>
          </a:xfrm>
          <a:prstGeom prst="rect">
            <a:avLst/>
          </a:prstGeom>
        </p:spPr>
        <p:txBody>
          <a:bodyPr wrap="none">
            <a:spAutoFit/>
          </a:bodyPr>
          <a:lstStyle/>
          <a:p>
            <a:r>
              <a:rPr lang="en-US" altLang="zh-TW" sz="2400" b="1" dirty="0"/>
              <a:t>-</a:t>
            </a:r>
            <a:endParaRPr lang="zh-TW" altLang="en-US" sz="2400" b="1" dirty="0"/>
          </a:p>
        </p:txBody>
      </p:sp>
      <p:sp>
        <p:nvSpPr>
          <p:cNvPr id="55" name="矩形 54">
            <a:extLst>
              <a:ext uri="{FF2B5EF4-FFF2-40B4-BE49-F238E27FC236}">
                <a16:creationId xmlns:a16="http://schemas.microsoft.com/office/drawing/2014/main" id="{A330BED0-1D63-451D-AC9F-FF3CC2A25A33}"/>
              </a:ext>
            </a:extLst>
          </p:cNvPr>
          <p:cNvSpPr/>
          <p:nvPr/>
        </p:nvSpPr>
        <p:spPr>
          <a:xfrm>
            <a:off x="7215909" y="5496704"/>
            <a:ext cx="292897" cy="461665"/>
          </a:xfrm>
          <a:prstGeom prst="rect">
            <a:avLst/>
          </a:prstGeom>
        </p:spPr>
        <p:txBody>
          <a:bodyPr wrap="square">
            <a:spAutoFit/>
          </a:bodyPr>
          <a:lstStyle/>
          <a:p>
            <a:r>
              <a:rPr lang="en-US" altLang="zh-TW" sz="2400" b="1" dirty="0"/>
              <a:t>-</a:t>
            </a:r>
            <a:endParaRPr lang="zh-TW" altLang="en-US" sz="2400" b="1" dirty="0"/>
          </a:p>
        </p:txBody>
      </p:sp>
      <p:sp>
        <p:nvSpPr>
          <p:cNvPr id="56" name="矩形 55">
            <a:extLst>
              <a:ext uri="{FF2B5EF4-FFF2-40B4-BE49-F238E27FC236}">
                <a16:creationId xmlns:a16="http://schemas.microsoft.com/office/drawing/2014/main" id="{B50BB113-F3C0-486E-B242-1A8954E2E50C}"/>
              </a:ext>
            </a:extLst>
          </p:cNvPr>
          <p:cNvSpPr/>
          <p:nvPr/>
        </p:nvSpPr>
        <p:spPr>
          <a:xfrm>
            <a:off x="8009478" y="4946369"/>
            <a:ext cx="279244" cy="461665"/>
          </a:xfrm>
          <a:prstGeom prst="rect">
            <a:avLst/>
          </a:prstGeom>
        </p:spPr>
        <p:txBody>
          <a:bodyPr wrap="none">
            <a:spAutoFit/>
          </a:bodyPr>
          <a:lstStyle/>
          <a:p>
            <a:r>
              <a:rPr lang="en-US" altLang="zh-TW" sz="2400" b="1" dirty="0"/>
              <a:t>-</a:t>
            </a:r>
            <a:endParaRPr lang="zh-TW" altLang="en-US" sz="2400" b="1" dirty="0"/>
          </a:p>
        </p:txBody>
      </p:sp>
      <p:sp>
        <p:nvSpPr>
          <p:cNvPr id="57" name="矩形 56">
            <a:extLst>
              <a:ext uri="{FF2B5EF4-FFF2-40B4-BE49-F238E27FC236}">
                <a16:creationId xmlns:a16="http://schemas.microsoft.com/office/drawing/2014/main" id="{01C978D6-3A6E-49A2-B424-61AE449C0FDC}"/>
              </a:ext>
            </a:extLst>
          </p:cNvPr>
          <p:cNvSpPr/>
          <p:nvPr/>
        </p:nvSpPr>
        <p:spPr>
          <a:xfrm>
            <a:off x="9597817" y="4871148"/>
            <a:ext cx="412292"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p>
        </p:txBody>
      </p:sp>
      <p:sp>
        <p:nvSpPr>
          <p:cNvPr id="58" name="矩形 57">
            <a:extLst>
              <a:ext uri="{FF2B5EF4-FFF2-40B4-BE49-F238E27FC236}">
                <a16:creationId xmlns:a16="http://schemas.microsoft.com/office/drawing/2014/main" id="{13A6C321-F3CC-4194-A77F-E2DD578ABCBC}"/>
              </a:ext>
            </a:extLst>
          </p:cNvPr>
          <p:cNvSpPr/>
          <p:nvPr/>
        </p:nvSpPr>
        <p:spPr>
          <a:xfrm>
            <a:off x="8530406" y="1716838"/>
            <a:ext cx="1005403" cy="338554"/>
          </a:xfrm>
          <a:prstGeom prst="rect">
            <a:avLst/>
          </a:prstGeom>
          <a:solidFill>
            <a:schemeClr val="bg1"/>
          </a:solidFill>
        </p:spPr>
        <p:txBody>
          <a:bodyPr wrap="none">
            <a:spAutoFit/>
          </a:bodyPr>
          <a:lstStyle/>
          <a:p>
            <a:r>
              <a:rPr lang="zh-TW" altLang="en-US" sz="1600" b="1" dirty="0">
                <a:solidFill>
                  <a:srgbClr val="C00000"/>
                </a:solidFill>
                <a:latin typeface="微軟正黑體" panose="020B0604030504040204" pitchFamily="34" charset="-120"/>
                <a:ea typeface="微軟正黑體" panose="020B0604030504040204" pitchFamily="34" charset="-120"/>
              </a:rPr>
              <a:t>时间延迟</a:t>
            </a:r>
            <a:endParaRPr lang="zh-TW" altLang="en-US" sz="1600" b="1" dirty="0">
              <a:solidFill>
                <a:srgbClr val="C00000"/>
              </a:solidFill>
            </a:endParaRPr>
          </a:p>
        </p:txBody>
      </p:sp>
      <p:sp>
        <p:nvSpPr>
          <p:cNvPr id="59" name="矩形 58">
            <a:extLst>
              <a:ext uri="{FF2B5EF4-FFF2-40B4-BE49-F238E27FC236}">
                <a16:creationId xmlns:a16="http://schemas.microsoft.com/office/drawing/2014/main" id="{057FF4EA-C79A-460D-8CF4-079DD108A19F}"/>
              </a:ext>
            </a:extLst>
          </p:cNvPr>
          <p:cNvSpPr/>
          <p:nvPr/>
        </p:nvSpPr>
        <p:spPr>
          <a:xfrm>
            <a:off x="6781508" y="3265403"/>
            <a:ext cx="1005403" cy="338554"/>
          </a:xfrm>
          <a:prstGeom prst="rect">
            <a:avLst/>
          </a:prstGeom>
          <a:solidFill>
            <a:schemeClr val="bg1"/>
          </a:solidFill>
        </p:spPr>
        <p:txBody>
          <a:bodyPr wrap="none">
            <a:spAutoFit/>
          </a:bodyPr>
          <a:lstStyle/>
          <a:p>
            <a:r>
              <a:rPr lang="zh-TW" altLang="en-US" sz="1600" dirty="0">
                <a:solidFill>
                  <a:srgbClr val="FF0000"/>
                </a:solidFill>
                <a:latin typeface="微軟正黑體" panose="020B0604030504040204" pitchFamily="34" charset="-120"/>
                <a:ea typeface="微軟正黑體" panose="020B0604030504040204" pitchFamily="34" charset="-120"/>
              </a:rPr>
              <a:t>时间延迟</a:t>
            </a:r>
            <a:endParaRPr lang="zh-TW" altLang="en-US" sz="1600" dirty="0">
              <a:solidFill>
                <a:srgbClr val="FF0000"/>
              </a:solidFill>
            </a:endParaRPr>
          </a:p>
        </p:txBody>
      </p:sp>
      <p:sp>
        <p:nvSpPr>
          <p:cNvPr id="43" name="矩形 42">
            <a:extLst>
              <a:ext uri="{FF2B5EF4-FFF2-40B4-BE49-F238E27FC236}">
                <a16:creationId xmlns:a16="http://schemas.microsoft.com/office/drawing/2014/main" id="{957AB5B5-EA8F-4533-A455-015D64D22814}"/>
              </a:ext>
            </a:extLst>
          </p:cNvPr>
          <p:cNvSpPr/>
          <p:nvPr/>
        </p:nvSpPr>
        <p:spPr>
          <a:xfrm rot="18977091">
            <a:off x="6510588" y="3328391"/>
            <a:ext cx="485803" cy="666786"/>
          </a:xfrm>
          <a:prstGeom prst="rect">
            <a:avLst/>
          </a:prstGeom>
        </p:spPr>
        <p:txBody>
          <a:bodyPr wrap="square">
            <a:spAutoFit/>
          </a:bodyPr>
          <a:lstStyle/>
          <a:p>
            <a:r>
              <a:rPr lang="en-US" altLang="zh-TW" sz="3733" dirty="0">
                <a:solidFill>
                  <a:srgbClr val="C00000"/>
                </a:solidFill>
                <a:latin typeface="微軟正黑體" panose="020B0604030504040204" pitchFamily="34" charset="-120"/>
                <a:ea typeface="微軟正黑體" panose="020B0604030504040204" pitchFamily="34" charset="-120"/>
              </a:rPr>
              <a:t>=</a:t>
            </a:r>
            <a:endParaRPr lang="zh-TW" altLang="en-US" sz="3733" dirty="0">
              <a:solidFill>
                <a:srgbClr val="C00000"/>
              </a:solidFill>
            </a:endParaRPr>
          </a:p>
        </p:txBody>
      </p:sp>
      <p:sp>
        <p:nvSpPr>
          <p:cNvPr id="45" name="矩形 44">
            <a:extLst>
              <a:ext uri="{FF2B5EF4-FFF2-40B4-BE49-F238E27FC236}">
                <a16:creationId xmlns:a16="http://schemas.microsoft.com/office/drawing/2014/main" id="{ADB484A9-11CE-4D15-9606-82EA94D27E10}"/>
              </a:ext>
            </a:extLst>
          </p:cNvPr>
          <p:cNvSpPr/>
          <p:nvPr/>
        </p:nvSpPr>
        <p:spPr>
          <a:xfrm rot="18977091">
            <a:off x="8197433" y="1834534"/>
            <a:ext cx="485803" cy="666786"/>
          </a:xfrm>
          <a:prstGeom prst="rect">
            <a:avLst/>
          </a:prstGeom>
        </p:spPr>
        <p:txBody>
          <a:bodyPr wrap="square">
            <a:spAutoFit/>
          </a:bodyPr>
          <a:lstStyle/>
          <a:p>
            <a:r>
              <a:rPr lang="en-US" altLang="zh-TW" sz="3733" dirty="0">
                <a:solidFill>
                  <a:srgbClr val="C00000"/>
                </a:solidFill>
                <a:latin typeface="微軟正黑體" panose="020B0604030504040204" pitchFamily="34" charset="-120"/>
                <a:ea typeface="微軟正黑體" panose="020B0604030504040204" pitchFamily="34" charset="-120"/>
              </a:rPr>
              <a:t>=</a:t>
            </a:r>
            <a:endParaRPr lang="zh-TW" altLang="en-US" sz="3733" dirty="0">
              <a:solidFill>
                <a:srgbClr val="C00000"/>
              </a:solidFill>
            </a:endParaRPr>
          </a:p>
        </p:txBody>
      </p:sp>
    </p:spTree>
    <p:extLst>
      <p:ext uri="{BB962C8B-B14F-4D97-AF65-F5344CB8AC3E}">
        <p14:creationId xmlns:p14="http://schemas.microsoft.com/office/powerpoint/2010/main" val="4112395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7571" y="187331"/>
            <a:ext cx="7418895" cy="1056700"/>
          </a:xfrm>
          <a:prstGeom prst="rect">
            <a:avLst/>
          </a:prstGeom>
        </p:spPr>
        <p:txBody>
          <a:bodyPr wrap="square">
            <a:spAutoFit/>
          </a:bodyPr>
          <a:lstStyle/>
          <a:p>
            <a:pPr algn="ctr">
              <a:spcBef>
                <a:spcPts val="1200"/>
              </a:spcBef>
            </a:pPr>
            <a:r>
              <a:rPr lang="zh-TW" altLang="en-US" sz="2800" dirty="0">
                <a:latin typeface="微軟正黑體" panose="020B0604030504040204" pitchFamily="34" charset="-120"/>
                <a:ea typeface="微軟正黑體" panose="020B0604030504040204" pitchFamily="34" charset="-120"/>
              </a:rPr>
              <a:t>程式開發其實就是一種學習的過程，</a:t>
            </a:r>
            <a:endParaRPr lang="en-US" altLang="zh-TW" sz="2800" dirty="0">
              <a:latin typeface="微軟正黑體" panose="020B0604030504040204" pitchFamily="34" charset="-120"/>
              <a:ea typeface="微軟正黑體" panose="020B0604030504040204" pitchFamily="34" charset="-120"/>
            </a:endParaRPr>
          </a:p>
          <a:p>
            <a:pPr algn="ctr">
              <a:spcBef>
                <a:spcPts val="800"/>
              </a:spcBef>
            </a:pPr>
            <a:r>
              <a:rPr lang="zh-TW" altLang="en-US" sz="2800" dirty="0">
                <a:latin typeface="微軟正黑體" panose="020B0604030504040204" pitchFamily="34" charset="-120"/>
                <a:ea typeface="微軟正黑體" panose="020B0604030504040204" pitchFamily="34" charset="-120"/>
              </a:rPr>
              <a:t>因此要激發團隊學習的慾望程式才會寫得好</a:t>
            </a:r>
            <a:r>
              <a:rPr lang="en-US" altLang="zh-TW" sz="2800" dirty="0">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pic>
        <p:nvPicPr>
          <p:cNvPr id="6" name="圖片 5"/>
          <p:cNvPicPr>
            <a:picLocks noChangeAspect="1"/>
          </p:cNvPicPr>
          <p:nvPr/>
        </p:nvPicPr>
        <p:blipFill>
          <a:blip r:embed="rId2"/>
          <a:stretch>
            <a:fillRect/>
          </a:stretch>
        </p:blipFill>
        <p:spPr>
          <a:xfrm>
            <a:off x="3711017" y="2606584"/>
            <a:ext cx="4524868" cy="3716637"/>
          </a:xfrm>
          <a:prstGeom prst="rect">
            <a:avLst/>
          </a:prstGeom>
        </p:spPr>
      </p:pic>
      <p:cxnSp>
        <p:nvCxnSpPr>
          <p:cNvPr id="8" name="接點: 弧形 7"/>
          <p:cNvCxnSpPr/>
          <p:nvPr/>
        </p:nvCxnSpPr>
        <p:spPr>
          <a:xfrm rot="5400000">
            <a:off x="5525675" y="2336626"/>
            <a:ext cx="725866" cy="707008"/>
          </a:xfrm>
          <a:prstGeom prst="curved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4357901" y="1912795"/>
            <a:ext cx="3877985" cy="369332"/>
          </a:xfrm>
          <a:prstGeom prst="rect">
            <a:avLst/>
          </a:prstGeom>
        </p:spPr>
        <p:txBody>
          <a:bodyPr wrap="none">
            <a:spAutoFit/>
          </a:bodyPr>
          <a:lstStyle/>
          <a:p>
            <a:r>
              <a:rPr lang="zh-TW" altLang="en-US" dirty="0">
                <a:solidFill>
                  <a:srgbClr val="C00000"/>
                </a:solidFill>
                <a:latin typeface="微軟正黑體" panose="020B0604030504040204" pitchFamily="34" charset="-120"/>
                <a:ea typeface="微軟正黑體" panose="020B0604030504040204" pitchFamily="34" charset="-120"/>
              </a:rPr>
              <a:t>開發人員認為自己是最了解專業的人</a:t>
            </a:r>
            <a:endParaRPr lang="zh-TW" altLang="en-US" dirty="0">
              <a:solidFill>
                <a:srgbClr val="C00000"/>
              </a:solidFill>
            </a:endParaRPr>
          </a:p>
        </p:txBody>
      </p:sp>
      <p:sp>
        <p:nvSpPr>
          <p:cNvPr id="20" name="矩形 19"/>
          <p:cNvSpPr/>
          <p:nvPr/>
        </p:nvSpPr>
        <p:spPr>
          <a:xfrm>
            <a:off x="4955369" y="6368290"/>
            <a:ext cx="1800493" cy="369332"/>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專案開發的過程</a:t>
            </a:r>
            <a:endParaRPr lang="zh-TW" altLang="en-US" dirty="0"/>
          </a:p>
        </p:txBody>
      </p:sp>
    </p:spTree>
    <p:extLst>
      <p:ext uri="{BB962C8B-B14F-4D97-AF65-F5344CB8AC3E}">
        <p14:creationId xmlns:p14="http://schemas.microsoft.com/office/powerpoint/2010/main" val="4058217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2B75A27-0807-4311-8CFE-FFCC45EEC26A}"/>
              </a:ext>
            </a:extLst>
          </p:cNvPr>
          <p:cNvPicPr>
            <a:picLocks noChangeAspect="1"/>
          </p:cNvPicPr>
          <p:nvPr/>
        </p:nvPicPr>
        <p:blipFill>
          <a:blip r:embed="rId2"/>
          <a:stretch>
            <a:fillRect/>
          </a:stretch>
        </p:blipFill>
        <p:spPr>
          <a:xfrm>
            <a:off x="529804" y="769625"/>
            <a:ext cx="3987656" cy="3531237"/>
          </a:xfrm>
          <a:prstGeom prst="rect">
            <a:avLst/>
          </a:prstGeom>
        </p:spPr>
      </p:pic>
      <p:sp>
        <p:nvSpPr>
          <p:cNvPr id="3" name="矩形 2">
            <a:extLst>
              <a:ext uri="{FF2B5EF4-FFF2-40B4-BE49-F238E27FC236}">
                <a16:creationId xmlns:a16="http://schemas.microsoft.com/office/drawing/2014/main" id="{D94A0E28-76C1-4F2B-AE33-FF922F7836C0}"/>
              </a:ext>
            </a:extLst>
          </p:cNvPr>
          <p:cNvSpPr/>
          <p:nvPr/>
        </p:nvSpPr>
        <p:spPr>
          <a:xfrm>
            <a:off x="285669" y="448724"/>
            <a:ext cx="707245" cy="369332"/>
          </a:xfrm>
          <a:prstGeom prst="rect">
            <a:avLst/>
          </a:prstGeom>
        </p:spPr>
        <p:txBody>
          <a:bodyPr wrap="none">
            <a:spAutoFit/>
          </a:bodyPr>
          <a:lstStyle/>
          <a:p>
            <a:r>
              <a:rPr lang="en-US" altLang="zh-TW" dirty="0">
                <a:solidFill>
                  <a:srgbClr val="C00000"/>
                </a:solidFill>
                <a:latin typeface="微軟正黑體" panose="020B0604030504040204" pitchFamily="34" charset="-120"/>
                <a:ea typeface="微軟正黑體" panose="020B0604030504040204" pitchFamily="34" charset="-120"/>
              </a:rPr>
              <a:t>High</a:t>
            </a:r>
            <a:endParaRPr lang="zh-TW" altLang="en-US" dirty="0">
              <a:solidFill>
                <a:srgbClr val="C00000"/>
              </a:solidFill>
            </a:endParaRPr>
          </a:p>
        </p:txBody>
      </p:sp>
      <p:sp>
        <p:nvSpPr>
          <p:cNvPr id="4" name="矩形 3">
            <a:extLst>
              <a:ext uri="{FF2B5EF4-FFF2-40B4-BE49-F238E27FC236}">
                <a16:creationId xmlns:a16="http://schemas.microsoft.com/office/drawing/2014/main" id="{8116FE51-EA1E-46E7-B372-0DCC116895EF}"/>
              </a:ext>
            </a:extLst>
          </p:cNvPr>
          <p:cNvSpPr/>
          <p:nvPr/>
        </p:nvSpPr>
        <p:spPr>
          <a:xfrm>
            <a:off x="289455" y="3863049"/>
            <a:ext cx="627095" cy="369332"/>
          </a:xfrm>
          <a:prstGeom prst="rect">
            <a:avLst/>
          </a:prstGeom>
        </p:spPr>
        <p:txBody>
          <a:bodyPr wrap="none">
            <a:spAutoFit/>
          </a:bodyPr>
          <a:lstStyle/>
          <a:p>
            <a:r>
              <a:rPr lang="en-US" altLang="zh-TW" dirty="0">
                <a:solidFill>
                  <a:srgbClr val="C00000"/>
                </a:solidFill>
                <a:latin typeface="微軟正黑體" panose="020B0604030504040204" pitchFamily="34" charset="-120"/>
                <a:ea typeface="微軟正黑體" panose="020B0604030504040204" pitchFamily="34" charset="-120"/>
              </a:rPr>
              <a:t>Low</a:t>
            </a:r>
            <a:endParaRPr lang="zh-TW" altLang="en-US" dirty="0">
              <a:solidFill>
                <a:srgbClr val="C00000"/>
              </a:solidFill>
            </a:endParaRPr>
          </a:p>
        </p:txBody>
      </p:sp>
      <p:cxnSp>
        <p:nvCxnSpPr>
          <p:cNvPr id="6" name="直線單箭頭接點 5">
            <a:extLst>
              <a:ext uri="{FF2B5EF4-FFF2-40B4-BE49-F238E27FC236}">
                <a16:creationId xmlns:a16="http://schemas.microsoft.com/office/drawing/2014/main" id="{D229A42B-3F56-4CEF-8892-D228B6748D00}"/>
              </a:ext>
            </a:extLst>
          </p:cNvPr>
          <p:cNvCxnSpPr>
            <a:endCxn id="3" idx="2"/>
          </p:cNvCxnSpPr>
          <p:nvPr/>
        </p:nvCxnSpPr>
        <p:spPr>
          <a:xfrm flipV="1">
            <a:off x="639291" y="818056"/>
            <a:ext cx="1" cy="574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0DB82B80-39E3-49C9-ACFC-A21C0A45D2AA}"/>
              </a:ext>
            </a:extLst>
          </p:cNvPr>
          <p:cNvCxnSpPr>
            <a:endCxn id="4" idx="0"/>
          </p:cNvCxnSpPr>
          <p:nvPr/>
        </p:nvCxnSpPr>
        <p:spPr>
          <a:xfrm>
            <a:off x="603002" y="3220473"/>
            <a:ext cx="1" cy="6425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F0C84E3-3F5D-472B-8BE8-26C6B9C84C1F}"/>
              </a:ext>
            </a:extLst>
          </p:cNvPr>
          <p:cNvSpPr/>
          <p:nvPr/>
        </p:nvSpPr>
        <p:spPr>
          <a:xfrm>
            <a:off x="7976832" y="1627343"/>
            <a:ext cx="3156762" cy="369332"/>
          </a:xfrm>
          <a:prstGeom prst="rect">
            <a:avLst/>
          </a:prstGeom>
        </p:spPr>
        <p:txBody>
          <a:bodyPr wrap="none">
            <a:spAutoFit/>
          </a:bodyPr>
          <a:lstStyle/>
          <a:p>
            <a:r>
              <a:rPr lang="en-US" altLang="zh-TW" dirty="0"/>
              <a:t>User Story Size :   S</a:t>
            </a:r>
            <a:r>
              <a:rPr lang="zh-TW" altLang="en-US" dirty="0"/>
              <a:t>、</a:t>
            </a:r>
            <a:r>
              <a:rPr lang="en-US" altLang="zh-TW" dirty="0"/>
              <a:t>M</a:t>
            </a:r>
            <a:r>
              <a:rPr lang="zh-TW" altLang="en-US" dirty="0"/>
              <a:t>、</a:t>
            </a:r>
            <a:r>
              <a:rPr lang="en-US" altLang="zh-TW" dirty="0"/>
              <a:t>L</a:t>
            </a:r>
            <a:r>
              <a:rPr lang="zh-TW" altLang="en-US" dirty="0"/>
              <a:t>、</a:t>
            </a:r>
            <a:r>
              <a:rPr lang="en-US" altLang="zh-TW" dirty="0"/>
              <a:t>XL</a:t>
            </a:r>
            <a:endParaRPr lang="zh-TW" altLang="en-US" dirty="0"/>
          </a:p>
        </p:txBody>
      </p:sp>
      <p:sp>
        <p:nvSpPr>
          <p:cNvPr id="10" name="矩形 9">
            <a:extLst>
              <a:ext uri="{FF2B5EF4-FFF2-40B4-BE49-F238E27FC236}">
                <a16:creationId xmlns:a16="http://schemas.microsoft.com/office/drawing/2014/main" id="{8B689363-4C06-4BE0-A873-5E6508D66667}"/>
              </a:ext>
            </a:extLst>
          </p:cNvPr>
          <p:cNvSpPr/>
          <p:nvPr/>
        </p:nvSpPr>
        <p:spPr>
          <a:xfrm>
            <a:off x="7976832" y="2406977"/>
            <a:ext cx="2871620" cy="369332"/>
          </a:xfrm>
          <a:prstGeom prst="rect">
            <a:avLst/>
          </a:prstGeom>
        </p:spPr>
        <p:txBody>
          <a:bodyPr wrap="none">
            <a:spAutoFit/>
          </a:bodyPr>
          <a:lstStyle/>
          <a:p>
            <a:r>
              <a:rPr lang="en-US" altLang="zh-TW" dirty="0"/>
              <a:t>User Story Size :   Story Point</a:t>
            </a:r>
            <a:endParaRPr lang="zh-TW" altLang="en-US" dirty="0"/>
          </a:p>
        </p:txBody>
      </p:sp>
      <p:sp>
        <p:nvSpPr>
          <p:cNvPr id="11" name="矩形 10">
            <a:extLst>
              <a:ext uri="{FF2B5EF4-FFF2-40B4-BE49-F238E27FC236}">
                <a16:creationId xmlns:a16="http://schemas.microsoft.com/office/drawing/2014/main" id="{E0B68000-CAB3-4E6D-9F2A-87112C53D644}"/>
              </a:ext>
            </a:extLst>
          </p:cNvPr>
          <p:cNvSpPr/>
          <p:nvPr/>
        </p:nvSpPr>
        <p:spPr>
          <a:xfrm>
            <a:off x="8554458" y="3056225"/>
            <a:ext cx="1716367" cy="369332"/>
          </a:xfrm>
          <a:prstGeom prst="rect">
            <a:avLst/>
          </a:prstGeom>
        </p:spPr>
        <p:txBody>
          <a:bodyPr wrap="none">
            <a:spAutoFit/>
          </a:bodyPr>
          <a:lstStyle/>
          <a:p>
            <a:r>
              <a:rPr lang="en-US" altLang="zh-TW" dirty="0"/>
              <a:t>Task Size :   hour</a:t>
            </a:r>
            <a:endParaRPr lang="zh-TW" altLang="en-US" dirty="0"/>
          </a:p>
        </p:txBody>
      </p:sp>
      <p:cxnSp>
        <p:nvCxnSpPr>
          <p:cNvPr id="12" name="直線接點 11">
            <a:extLst>
              <a:ext uri="{FF2B5EF4-FFF2-40B4-BE49-F238E27FC236}">
                <a16:creationId xmlns:a16="http://schemas.microsoft.com/office/drawing/2014/main" id="{22E8FA1A-37F0-432B-92E3-8E24CEA0D630}"/>
              </a:ext>
            </a:extLst>
          </p:cNvPr>
          <p:cNvCxnSpPr>
            <a:cxnSpLocks/>
          </p:cNvCxnSpPr>
          <p:nvPr/>
        </p:nvCxnSpPr>
        <p:spPr>
          <a:xfrm>
            <a:off x="4344318" y="918140"/>
            <a:ext cx="105675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6C2E4497-5710-459C-AA4A-80911EAB3A8F}"/>
              </a:ext>
            </a:extLst>
          </p:cNvPr>
          <p:cNvCxnSpPr/>
          <p:nvPr/>
        </p:nvCxnSpPr>
        <p:spPr>
          <a:xfrm>
            <a:off x="5029598" y="1546790"/>
            <a:ext cx="37147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51902A0D-28FA-44A2-A428-3EB3FB9E4C32}"/>
              </a:ext>
            </a:extLst>
          </p:cNvPr>
          <p:cNvCxnSpPr/>
          <p:nvPr/>
        </p:nvCxnSpPr>
        <p:spPr>
          <a:xfrm>
            <a:off x="5050206" y="2289740"/>
            <a:ext cx="37147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09BD217E-A245-406D-AA7D-22EA0708F179}"/>
              </a:ext>
            </a:extLst>
          </p:cNvPr>
          <p:cNvCxnSpPr/>
          <p:nvPr/>
        </p:nvCxnSpPr>
        <p:spPr>
          <a:xfrm>
            <a:off x="5070814" y="3032690"/>
            <a:ext cx="37147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8668E8D6-B68F-4985-AF27-1C63508CFFA8}"/>
              </a:ext>
            </a:extLst>
          </p:cNvPr>
          <p:cNvCxnSpPr/>
          <p:nvPr/>
        </p:nvCxnSpPr>
        <p:spPr>
          <a:xfrm>
            <a:off x="5202606" y="918140"/>
            <a:ext cx="0" cy="2114550"/>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60F6AA33-5FF6-4085-9EE6-A7742DF9BCF4}"/>
              </a:ext>
            </a:extLst>
          </p:cNvPr>
          <p:cNvSpPr/>
          <p:nvPr/>
        </p:nvSpPr>
        <p:spPr>
          <a:xfrm>
            <a:off x="5189085" y="1152397"/>
            <a:ext cx="465192" cy="369332"/>
          </a:xfrm>
          <a:prstGeom prst="rect">
            <a:avLst/>
          </a:prstGeom>
        </p:spPr>
        <p:txBody>
          <a:bodyPr wrap="none">
            <a:spAutoFit/>
          </a:bodyPr>
          <a:lstStyle/>
          <a:p>
            <a:r>
              <a:rPr lang="en-US" altLang="zh-TW" dirty="0">
                <a:solidFill>
                  <a:srgbClr val="C00000"/>
                </a:solidFill>
                <a:latin typeface="微軟正黑體" panose="020B0604030504040204" pitchFamily="34" charset="-120"/>
                <a:ea typeface="微軟正黑體" panose="020B0604030504040204" pitchFamily="34" charset="-120"/>
              </a:rPr>
              <a:t>R1</a:t>
            </a:r>
            <a:endParaRPr lang="zh-TW" altLang="en-US" dirty="0">
              <a:solidFill>
                <a:srgbClr val="C00000"/>
              </a:solidFill>
            </a:endParaRPr>
          </a:p>
        </p:txBody>
      </p:sp>
      <p:sp>
        <p:nvSpPr>
          <p:cNvPr id="18" name="矩形 17">
            <a:extLst>
              <a:ext uri="{FF2B5EF4-FFF2-40B4-BE49-F238E27FC236}">
                <a16:creationId xmlns:a16="http://schemas.microsoft.com/office/drawing/2014/main" id="{D1A28341-6416-4193-9814-FF4CD38033DF}"/>
              </a:ext>
            </a:extLst>
          </p:cNvPr>
          <p:cNvSpPr/>
          <p:nvPr/>
        </p:nvSpPr>
        <p:spPr>
          <a:xfrm>
            <a:off x="5206022" y="2707808"/>
            <a:ext cx="465192" cy="369332"/>
          </a:xfrm>
          <a:prstGeom prst="rect">
            <a:avLst/>
          </a:prstGeom>
        </p:spPr>
        <p:txBody>
          <a:bodyPr wrap="none">
            <a:spAutoFit/>
          </a:bodyPr>
          <a:lstStyle/>
          <a:p>
            <a:r>
              <a:rPr lang="en-US" altLang="zh-TW" dirty="0">
                <a:solidFill>
                  <a:srgbClr val="C00000"/>
                </a:solidFill>
                <a:latin typeface="微軟正黑體" panose="020B0604030504040204" pitchFamily="34" charset="-120"/>
                <a:ea typeface="微軟正黑體" panose="020B0604030504040204" pitchFamily="34" charset="-120"/>
              </a:rPr>
              <a:t>R2</a:t>
            </a:r>
            <a:endParaRPr lang="zh-TW" altLang="en-US" dirty="0">
              <a:solidFill>
                <a:srgbClr val="C00000"/>
              </a:solidFill>
            </a:endParaRPr>
          </a:p>
        </p:txBody>
      </p:sp>
      <p:cxnSp>
        <p:nvCxnSpPr>
          <p:cNvPr id="20" name="直線接點 19">
            <a:extLst>
              <a:ext uri="{FF2B5EF4-FFF2-40B4-BE49-F238E27FC236}">
                <a16:creationId xmlns:a16="http://schemas.microsoft.com/office/drawing/2014/main" id="{6CBA5ACE-3A6D-41DF-B4CA-E3CB8E895216}"/>
              </a:ext>
            </a:extLst>
          </p:cNvPr>
          <p:cNvCxnSpPr/>
          <p:nvPr/>
        </p:nvCxnSpPr>
        <p:spPr>
          <a:xfrm>
            <a:off x="5050206" y="4052781"/>
            <a:ext cx="37147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E1520BBD-83B1-4CC6-B689-181FDF91A8A7}"/>
              </a:ext>
            </a:extLst>
          </p:cNvPr>
          <p:cNvCxnSpPr/>
          <p:nvPr/>
        </p:nvCxnSpPr>
        <p:spPr>
          <a:xfrm>
            <a:off x="5202606" y="3032690"/>
            <a:ext cx="0" cy="46129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8C6952DB-112F-44F6-8E45-18ACB550B7BE}"/>
              </a:ext>
            </a:extLst>
          </p:cNvPr>
          <p:cNvCxnSpPr>
            <a:cxnSpLocks/>
          </p:cNvCxnSpPr>
          <p:nvPr/>
        </p:nvCxnSpPr>
        <p:spPr>
          <a:xfrm>
            <a:off x="5202606" y="3538430"/>
            <a:ext cx="0" cy="24765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26" name="圖片 25">
            <a:extLst>
              <a:ext uri="{FF2B5EF4-FFF2-40B4-BE49-F238E27FC236}">
                <a16:creationId xmlns:a16="http://schemas.microsoft.com/office/drawing/2014/main" id="{E78788B3-5EF1-422D-9204-6CE9D0810B19}"/>
              </a:ext>
            </a:extLst>
          </p:cNvPr>
          <p:cNvPicPr>
            <a:picLocks noChangeAspect="1"/>
          </p:cNvPicPr>
          <p:nvPr/>
        </p:nvPicPr>
        <p:blipFill>
          <a:blip r:embed="rId3"/>
          <a:stretch>
            <a:fillRect/>
          </a:stretch>
        </p:blipFill>
        <p:spPr>
          <a:xfrm>
            <a:off x="7043194" y="4483920"/>
            <a:ext cx="4134731" cy="2091441"/>
          </a:xfrm>
          <a:prstGeom prst="rect">
            <a:avLst/>
          </a:prstGeom>
        </p:spPr>
      </p:pic>
      <p:pic>
        <p:nvPicPr>
          <p:cNvPr id="27" name="圖片 26">
            <a:extLst>
              <a:ext uri="{FF2B5EF4-FFF2-40B4-BE49-F238E27FC236}">
                <a16:creationId xmlns:a16="http://schemas.microsoft.com/office/drawing/2014/main" id="{5D0661C4-5A9D-4244-B8AB-5333E0766AE2}"/>
              </a:ext>
            </a:extLst>
          </p:cNvPr>
          <p:cNvPicPr>
            <a:picLocks noChangeAspect="1"/>
          </p:cNvPicPr>
          <p:nvPr/>
        </p:nvPicPr>
        <p:blipFill>
          <a:blip r:embed="rId4"/>
          <a:stretch>
            <a:fillRect/>
          </a:stretch>
        </p:blipFill>
        <p:spPr>
          <a:xfrm>
            <a:off x="1292885" y="4978026"/>
            <a:ext cx="3552788" cy="1354015"/>
          </a:xfrm>
          <a:prstGeom prst="rect">
            <a:avLst/>
          </a:prstGeom>
        </p:spPr>
      </p:pic>
      <p:sp>
        <p:nvSpPr>
          <p:cNvPr id="28" name="橢圓 27">
            <a:extLst>
              <a:ext uri="{FF2B5EF4-FFF2-40B4-BE49-F238E27FC236}">
                <a16:creationId xmlns:a16="http://schemas.microsoft.com/office/drawing/2014/main" id="{3E37C004-568A-414A-9E81-AC826D38EF6C}"/>
              </a:ext>
            </a:extLst>
          </p:cNvPr>
          <p:cNvSpPr/>
          <p:nvPr/>
        </p:nvSpPr>
        <p:spPr>
          <a:xfrm>
            <a:off x="2576733" y="5414496"/>
            <a:ext cx="761809" cy="73197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單箭頭接點 29">
            <a:extLst>
              <a:ext uri="{FF2B5EF4-FFF2-40B4-BE49-F238E27FC236}">
                <a16:creationId xmlns:a16="http://schemas.microsoft.com/office/drawing/2014/main" id="{3B87BD63-C386-4B37-9E7D-3F59AA637AB4}"/>
              </a:ext>
            </a:extLst>
          </p:cNvPr>
          <p:cNvCxnSpPr>
            <a:cxnSpLocks/>
            <a:endCxn id="28" idx="5"/>
          </p:cNvCxnSpPr>
          <p:nvPr/>
        </p:nvCxnSpPr>
        <p:spPr>
          <a:xfrm flipH="1" flipV="1">
            <a:off x="3226978" y="6039277"/>
            <a:ext cx="271053" cy="2927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DB5824E6-F4E3-45EB-9AA2-29D55709FB08}"/>
              </a:ext>
            </a:extLst>
          </p:cNvPr>
          <p:cNvCxnSpPr/>
          <p:nvPr/>
        </p:nvCxnSpPr>
        <p:spPr>
          <a:xfrm>
            <a:off x="3498031" y="6332041"/>
            <a:ext cx="34024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E5C643B8-A516-44C6-B1F3-10F4F12AB7C6}"/>
              </a:ext>
            </a:extLst>
          </p:cNvPr>
          <p:cNvSpPr/>
          <p:nvPr/>
        </p:nvSpPr>
        <p:spPr>
          <a:xfrm>
            <a:off x="3838273" y="6146472"/>
            <a:ext cx="1675459" cy="369332"/>
          </a:xfrm>
          <a:prstGeom prst="rect">
            <a:avLst/>
          </a:prstGeom>
        </p:spPr>
        <p:txBody>
          <a:bodyPr wrap="none">
            <a:spAutoFit/>
          </a:bodyPr>
          <a:lstStyle/>
          <a:p>
            <a:r>
              <a:rPr lang="en-US" altLang="zh-TW" dirty="0">
                <a:solidFill>
                  <a:srgbClr val="C00000"/>
                </a:solidFill>
                <a:latin typeface="微軟正黑體" panose="020B0604030504040204" pitchFamily="34" charset="-120"/>
                <a:ea typeface="微軟正黑體" panose="020B0604030504040204" pitchFamily="34" charset="-120"/>
              </a:rPr>
              <a:t>Sprint 11 </a:t>
            </a:r>
            <a:r>
              <a:rPr lang="zh-TW" altLang="en-US" dirty="0">
                <a:solidFill>
                  <a:srgbClr val="C00000"/>
                </a:solidFill>
                <a:latin typeface="微軟正黑體" panose="020B0604030504040204" pitchFamily="34" charset="-120"/>
                <a:ea typeface="微軟正黑體" panose="020B0604030504040204" pitchFamily="34" charset="-120"/>
              </a:rPr>
              <a:t>解題</a:t>
            </a:r>
            <a:endParaRPr lang="zh-TW" altLang="en-US" dirty="0">
              <a:solidFill>
                <a:srgbClr val="C00000"/>
              </a:solidFill>
            </a:endParaRPr>
          </a:p>
        </p:txBody>
      </p:sp>
      <p:cxnSp>
        <p:nvCxnSpPr>
          <p:cNvPr id="36" name="直線接點 35">
            <a:extLst>
              <a:ext uri="{FF2B5EF4-FFF2-40B4-BE49-F238E27FC236}">
                <a16:creationId xmlns:a16="http://schemas.microsoft.com/office/drawing/2014/main" id="{76E0596E-5C14-47C8-A30B-0D339C0A9F35}"/>
              </a:ext>
            </a:extLst>
          </p:cNvPr>
          <p:cNvCxnSpPr>
            <a:stCxn id="34" idx="3"/>
          </p:cNvCxnSpPr>
          <p:nvPr/>
        </p:nvCxnSpPr>
        <p:spPr>
          <a:xfrm>
            <a:off x="5513732" y="6331138"/>
            <a:ext cx="615158"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49E35E1F-680F-45F3-9712-21C91B3B2A6F}"/>
              </a:ext>
            </a:extLst>
          </p:cNvPr>
          <p:cNvCxnSpPr>
            <a:cxnSpLocks/>
          </p:cNvCxnSpPr>
          <p:nvPr/>
        </p:nvCxnSpPr>
        <p:spPr>
          <a:xfrm flipV="1">
            <a:off x="6128890" y="6331138"/>
            <a:ext cx="1061463"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352DF645-8767-4DDD-A68C-A692AB468982}"/>
              </a:ext>
            </a:extLst>
          </p:cNvPr>
          <p:cNvSpPr/>
          <p:nvPr/>
        </p:nvSpPr>
        <p:spPr>
          <a:xfrm>
            <a:off x="7190353" y="5941139"/>
            <a:ext cx="520900" cy="624781"/>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045325B9-55E9-4B25-9AE1-02942065413C}"/>
              </a:ext>
            </a:extLst>
          </p:cNvPr>
          <p:cNvSpPr/>
          <p:nvPr/>
        </p:nvSpPr>
        <p:spPr>
          <a:xfrm>
            <a:off x="1292885" y="2041626"/>
            <a:ext cx="2537372" cy="584125"/>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FA7BA5F5-CD3D-4A3F-A739-B24E22A31849}"/>
              </a:ext>
            </a:extLst>
          </p:cNvPr>
          <p:cNvSpPr/>
          <p:nvPr/>
        </p:nvSpPr>
        <p:spPr>
          <a:xfrm>
            <a:off x="3383740" y="2187802"/>
            <a:ext cx="1213794" cy="369332"/>
          </a:xfrm>
          <a:prstGeom prst="rect">
            <a:avLst/>
          </a:prstGeom>
          <a:solidFill>
            <a:schemeClr val="bg1"/>
          </a:solidFill>
        </p:spPr>
        <p:txBody>
          <a:bodyPr wrap="none">
            <a:spAutoFit/>
          </a:bodyPr>
          <a:lstStyle/>
          <a:p>
            <a:r>
              <a:rPr lang="en-US" altLang="zh-TW" dirty="0">
                <a:solidFill>
                  <a:srgbClr val="C00000"/>
                </a:solidFill>
                <a:latin typeface="微軟正黑體" panose="020B0604030504040204" pitchFamily="34" charset="-120"/>
                <a:ea typeface="微軟正黑體" panose="020B0604030504040204" pitchFamily="34" charset="-120"/>
              </a:rPr>
              <a:t>Sprint 11 </a:t>
            </a:r>
            <a:endParaRPr lang="zh-TW" altLang="en-US" dirty="0"/>
          </a:p>
        </p:txBody>
      </p:sp>
      <p:sp>
        <p:nvSpPr>
          <p:cNvPr id="43" name="矩形 42">
            <a:extLst>
              <a:ext uri="{FF2B5EF4-FFF2-40B4-BE49-F238E27FC236}">
                <a16:creationId xmlns:a16="http://schemas.microsoft.com/office/drawing/2014/main" id="{B6171591-361A-42D5-9920-CC5B93C7DEFA}"/>
              </a:ext>
            </a:extLst>
          </p:cNvPr>
          <p:cNvSpPr/>
          <p:nvPr/>
        </p:nvSpPr>
        <p:spPr>
          <a:xfrm>
            <a:off x="7976832" y="1308133"/>
            <a:ext cx="1718163" cy="369332"/>
          </a:xfrm>
          <a:prstGeom prst="rect">
            <a:avLst/>
          </a:prstGeom>
        </p:spPr>
        <p:txBody>
          <a:bodyPr wrap="none">
            <a:spAutoFit/>
          </a:bodyPr>
          <a:lstStyle/>
          <a:p>
            <a:pPr marL="285750" indent="-285750">
              <a:buFont typeface="Arial" panose="020B0604020202020204" pitchFamily="34" charset="0"/>
              <a:buChar char="•"/>
            </a:pPr>
            <a:r>
              <a:rPr lang="en-US" altLang="zh-TW" dirty="0">
                <a:solidFill>
                  <a:srgbClr val="C00000"/>
                </a:solidFill>
                <a:latin typeface="微軟正黑體" panose="020B0604030504040204" pitchFamily="34" charset="-120"/>
                <a:ea typeface="微軟正黑體" panose="020B0604030504040204" pitchFamily="34" charset="-120"/>
              </a:rPr>
              <a:t>Refinement</a:t>
            </a:r>
            <a:endParaRPr lang="zh-TW" altLang="en-US" dirty="0"/>
          </a:p>
        </p:txBody>
      </p:sp>
      <p:sp>
        <p:nvSpPr>
          <p:cNvPr id="44" name="矩形 43">
            <a:extLst>
              <a:ext uri="{FF2B5EF4-FFF2-40B4-BE49-F238E27FC236}">
                <a16:creationId xmlns:a16="http://schemas.microsoft.com/office/drawing/2014/main" id="{EB0594E6-C216-4238-A8A5-D0A264CFBC65}"/>
              </a:ext>
            </a:extLst>
          </p:cNvPr>
          <p:cNvSpPr/>
          <p:nvPr/>
        </p:nvSpPr>
        <p:spPr>
          <a:xfrm>
            <a:off x="7976832" y="2169944"/>
            <a:ext cx="1426994" cy="369332"/>
          </a:xfrm>
          <a:prstGeom prst="rect">
            <a:avLst/>
          </a:prstGeom>
        </p:spPr>
        <p:txBody>
          <a:bodyPr wrap="none">
            <a:spAutoFit/>
          </a:bodyPr>
          <a:lstStyle/>
          <a:p>
            <a:pPr marL="285750" indent="-285750">
              <a:buFont typeface="Arial" panose="020B0604020202020204" pitchFamily="34" charset="0"/>
              <a:buChar char="•"/>
            </a:pPr>
            <a:r>
              <a:rPr lang="en-US" altLang="zh-TW" dirty="0">
                <a:solidFill>
                  <a:srgbClr val="C00000"/>
                </a:solidFill>
                <a:latin typeface="微軟正黑體" panose="020B0604030504040204" pitchFamily="34" charset="-120"/>
                <a:ea typeface="微軟正黑體" panose="020B0604030504040204" pitchFamily="34" charset="-120"/>
              </a:rPr>
              <a:t>Planning</a:t>
            </a:r>
            <a:endParaRPr lang="zh-TW" altLang="en-US" dirty="0"/>
          </a:p>
        </p:txBody>
      </p:sp>
      <p:sp>
        <p:nvSpPr>
          <p:cNvPr id="45" name="矩形 44">
            <a:extLst>
              <a:ext uri="{FF2B5EF4-FFF2-40B4-BE49-F238E27FC236}">
                <a16:creationId xmlns:a16="http://schemas.microsoft.com/office/drawing/2014/main" id="{D1B22807-0330-4395-A85B-465550819778}"/>
              </a:ext>
            </a:extLst>
          </p:cNvPr>
          <p:cNvSpPr/>
          <p:nvPr/>
        </p:nvSpPr>
        <p:spPr>
          <a:xfrm>
            <a:off x="4880405" y="94718"/>
            <a:ext cx="2967479" cy="523220"/>
          </a:xfrm>
          <a:prstGeom prst="rect">
            <a:avLst/>
          </a:prstGeom>
        </p:spPr>
        <p:txBody>
          <a:bodyPr wrap="none">
            <a:spAutoFit/>
          </a:bodyPr>
          <a:lstStyle/>
          <a:p>
            <a:r>
              <a:rPr lang="zh-TW" altLang="en-US" sz="2800" b="1" spc="300" dirty="0">
                <a:latin typeface="微軟正黑體" panose="020B0604030504040204" pitchFamily="34" charset="-120"/>
                <a:ea typeface="微軟正黑體" panose="020B0604030504040204" pitchFamily="34" charset="-120"/>
              </a:rPr>
              <a:t>需求與開發作業</a:t>
            </a:r>
            <a:endParaRPr lang="zh-TW" altLang="en-US" sz="2800" b="1" spc="300" dirty="0"/>
          </a:p>
        </p:txBody>
      </p:sp>
      <p:sp>
        <p:nvSpPr>
          <p:cNvPr id="46" name="矩形 45">
            <a:extLst>
              <a:ext uri="{FF2B5EF4-FFF2-40B4-BE49-F238E27FC236}">
                <a16:creationId xmlns:a16="http://schemas.microsoft.com/office/drawing/2014/main" id="{B4D3E5A7-57F1-46BF-A018-659855C4EAF0}"/>
              </a:ext>
            </a:extLst>
          </p:cNvPr>
          <p:cNvSpPr/>
          <p:nvPr/>
        </p:nvSpPr>
        <p:spPr>
          <a:xfrm>
            <a:off x="8751009" y="5924867"/>
            <a:ext cx="636865" cy="408888"/>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AA5A76E-C240-4D60-ABA7-0F5872993814}"/>
              </a:ext>
            </a:extLst>
          </p:cNvPr>
          <p:cNvSpPr/>
          <p:nvPr/>
        </p:nvSpPr>
        <p:spPr>
          <a:xfrm>
            <a:off x="8085004" y="6147612"/>
            <a:ext cx="354584" cy="369332"/>
          </a:xfrm>
          <a:prstGeom prst="rect">
            <a:avLst/>
          </a:prstGeom>
        </p:spPr>
        <p:txBody>
          <a:bodyPr wrap="none">
            <a:spAutoFit/>
          </a:bodyPr>
          <a:lstStyle/>
          <a:p>
            <a:r>
              <a:rPr lang="en-US" altLang="zh-TW" dirty="0">
                <a:solidFill>
                  <a:srgbClr val="C00000"/>
                </a:solidFill>
                <a:latin typeface="微軟正黑體" panose="020B0604030504040204" pitchFamily="34" charset="-120"/>
                <a:ea typeface="微軟正黑體" panose="020B0604030504040204" pitchFamily="34" charset="-120"/>
              </a:rPr>
              <a:t>+</a:t>
            </a:r>
            <a:endParaRPr lang="zh-TW" altLang="en-US" dirty="0">
              <a:solidFill>
                <a:srgbClr val="C00000"/>
              </a:solidFill>
            </a:endParaRPr>
          </a:p>
        </p:txBody>
      </p:sp>
      <p:pic>
        <p:nvPicPr>
          <p:cNvPr id="48" name="圖片 47">
            <a:extLst>
              <a:ext uri="{FF2B5EF4-FFF2-40B4-BE49-F238E27FC236}">
                <a16:creationId xmlns:a16="http://schemas.microsoft.com/office/drawing/2014/main" id="{6953B0D8-4E2C-4EE6-BE6E-ED95306A227C}"/>
              </a:ext>
            </a:extLst>
          </p:cNvPr>
          <p:cNvPicPr>
            <a:picLocks noChangeAspect="1"/>
          </p:cNvPicPr>
          <p:nvPr/>
        </p:nvPicPr>
        <p:blipFill>
          <a:blip r:embed="rId5"/>
          <a:stretch>
            <a:fillRect/>
          </a:stretch>
        </p:blipFill>
        <p:spPr>
          <a:xfrm>
            <a:off x="6982097" y="1158930"/>
            <a:ext cx="482625" cy="565179"/>
          </a:xfrm>
          <a:prstGeom prst="rect">
            <a:avLst/>
          </a:prstGeom>
        </p:spPr>
      </p:pic>
      <p:pic>
        <p:nvPicPr>
          <p:cNvPr id="49" name="圖片 48">
            <a:extLst>
              <a:ext uri="{FF2B5EF4-FFF2-40B4-BE49-F238E27FC236}">
                <a16:creationId xmlns:a16="http://schemas.microsoft.com/office/drawing/2014/main" id="{E1C5AE8E-9539-4EC8-A1AF-2FDBBBC16AFA}"/>
              </a:ext>
            </a:extLst>
          </p:cNvPr>
          <p:cNvPicPr>
            <a:picLocks noChangeAspect="1"/>
          </p:cNvPicPr>
          <p:nvPr/>
        </p:nvPicPr>
        <p:blipFill>
          <a:blip r:embed="rId5"/>
          <a:stretch>
            <a:fillRect/>
          </a:stretch>
        </p:blipFill>
        <p:spPr>
          <a:xfrm>
            <a:off x="7116065" y="1293474"/>
            <a:ext cx="482625" cy="565179"/>
          </a:xfrm>
          <a:prstGeom prst="rect">
            <a:avLst/>
          </a:prstGeom>
        </p:spPr>
      </p:pic>
      <p:pic>
        <p:nvPicPr>
          <p:cNvPr id="50" name="圖片 49">
            <a:extLst>
              <a:ext uri="{FF2B5EF4-FFF2-40B4-BE49-F238E27FC236}">
                <a16:creationId xmlns:a16="http://schemas.microsoft.com/office/drawing/2014/main" id="{21E43CAF-6007-49AB-8D39-48B1A865100D}"/>
              </a:ext>
            </a:extLst>
          </p:cNvPr>
          <p:cNvPicPr>
            <a:picLocks noChangeAspect="1"/>
          </p:cNvPicPr>
          <p:nvPr/>
        </p:nvPicPr>
        <p:blipFill>
          <a:blip r:embed="rId6"/>
          <a:stretch>
            <a:fillRect/>
          </a:stretch>
        </p:blipFill>
        <p:spPr>
          <a:xfrm>
            <a:off x="7055018" y="2114108"/>
            <a:ext cx="450873" cy="558829"/>
          </a:xfrm>
          <a:prstGeom prst="rect">
            <a:avLst/>
          </a:prstGeom>
        </p:spPr>
      </p:pic>
      <p:pic>
        <p:nvPicPr>
          <p:cNvPr id="51" name="圖片 50">
            <a:extLst>
              <a:ext uri="{FF2B5EF4-FFF2-40B4-BE49-F238E27FC236}">
                <a16:creationId xmlns:a16="http://schemas.microsoft.com/office/drawing/2014/main" id="{1D1AE610-AB35-4845-83D6-D86ACE447686}"/>
              </a:ext>
            </a:extLst>
          </p:cNvPr>
          <p:cNvPicPr>
            <a:picLocks noChangeAspect="1"/>
          </p:cNvPicPr>
          <p:nvPr/>
        </p:nvPicPr>
        <p:blipFill>
          <a:blip r:embed="rId6"/>
          <a:stretch>
            <a:fillRect/>
          </a:stretch>
        </p:blipFill>
        <p:spPr>
          <a:xfrm>
            <a:off x="7131940" y="2226923"/>
            <a:ext cx="450873" cy="558829"/>
          </a:xfrm>
          <a:prstGeom prst="rect">
            <a:avLst/>
          </a:prstGeom>
        </p:spPr>
      </p:pic>
      <p:pic>
        <p:nvPicPr>
          <p:cNvPr id="52" name="圖片 51">
            <a:extLst>
              <a:ext uri="{FF2B5EF4-FFF2-40B4-BE49-F238E27FC236}">
                <a16:creationId xmlns:a16="http://schemas.microsoft.com/office/drawing/2014/main" id="{2189458D-D486-4320-9DCC-5E6614EE5633}"/>
              </a:ext>
            </a:extLst>
          </p:cNvPr>
          <p:cNvPicPr>
            <a:picLocks noChangeAspect="1"/>
          </p:cNvPicPr>
          <p:nvPr/>
        </p:nvPicPr>
        <p:blipFill>
          <a:blip r:embed="rId7"/>
          <a:stretch>
            <a:fillRect/>
          </a:stretch>
        </p:blipFill>
        <p:spPr>
          <a:xfrm>
            <a:off x="7131303" y="3046213"/>
            <a:ext cx="482625" cy="539778"/>
          </a:xfrm>
          <a:prstGeom prst="rect">
            <a:avLst/>
          </a:prstGeom>
        </p:spPr>
      </p:pic>
      <p:pic>
        <p:nvPicPr>
          <p:cNvPr id="54" name="圖片 53">
            <a:extLst>
              <a:ext uri="{FF2B5EF4-FFF2-40B4-BE49-F238E27FC236}">
                <a16:creationId xmlns:a16="http://schemas.microsoft.com/office/drawing/2014/main" id="{7095C5E6-0703-4DC5-A685-9EA79355233E}"/>
              </a:ext>
            </a:extLst>
          </p:cNvPr>
          <p:cNvPicPr>
            <a:picLocks noChangeAspect="1"/>
          </p:cNvPicPr>
          <p:nvPr/>
        </p:nvPicPr>
        <p:blipFill>
          <a:blip r:embed="rId5"/>
          <a:stretch>
            <a:fillRect/>
          </a:stretch>
        </p:blipFill>
        <p:spPr>
          <a:xfrm>
            <a:off x="7030660" y="3458875"/>
            <a:ext cx="286368" cy="335352"/>
          </a:xfrm>
          <a:prstGeom prst="rect">
            <a:avLst/>
          </a:prstGeom>
        </p:spPr>
      </p:pic>
      <p:pic>
        <p:nvPicPr>
          <p:cNvPr id="55" name="圖片 54">
            <a:extLst>
              <a:ext uri="{FF2B5EF4-FFF2-40B4-BE49-F238E27FC236}">
                <a16:creationId xmlns:a16="http://schemas.microsoft.com/office/drawing/2014/main" id="{00CCD69A-6622-43E8-A7A2-C2532FE647FE}"/>
              </a:ext>
            </a:extLst>
          </p:cNvPr>
          <p:cNvPicPr>
            <a:picLocks noChangeAspect="1"/>
          </p:cNvPicPr>
          <p:nvPr/>
        </p:nvPicPr>
        <p:blipFill>
          <a:blip r:embed="rId5"/>
          <a:stretch>
            <a:fillRect/>
          </a:stretch>
        </p:blipFill>
        <p:spPr>
          <a:xfrm>
            <a:off x="7390721" y="3482793"/>
            <a:ext cx="245199" cy="287141"/>
          </a:xfrm>
          <a:prstGeom prst="rect">
            <a:avLst/>
          </a:prstGeom>
        </p:spPr>
      </p:pic>
      <p:pic>
        <p:nvPicPr>
          <p:cNvPr id="56" name="圖片 55">
            <a:extLst>
              <a:ext uri="{FF2B5EF4-FFF2-40B4-BE49-F238E27FC236}">
                <a16:creationId xmlns:a16="http://schemas.microsoft.com/office/drawing/2014/main" id="{EAAC1A24-0A67-42B5-8A79-C2045AEB06F7}"/>
              </a:ext>
            </a:extLst>
          </p:cNvPr>
          <p:cNvPicPr>
            <a:picLocks noChangeAspect="1"/>
          </p:cNvPicPr>
          <p:nvPr/>
        </p:nvPicPr>
        <p:blipFill>
          <a:blip r:embed="rId5"/>
          <a:stretch>
            <a:fillRect/>
          </a:stretch>
        </p:blipFill>
        <p:spPr>
          <a:xfrm>
            <a:off x="7529197" y="3105184"/>
            <a:ext cx="245199" cy="287141"/>
          </a:xfrm>
          <a:prstGeom prst="rect">
            <a:avLst/>
          </a:prstGeom>
        </p:spPr>
      </p:pic>
      <p:cxnSp>
        <p:nvCxnSpPr>
          <p:cNvPr id="58" name="直線接點 57">
            <a:extLst>
              <a:ext uri="{FF2B5EF4-FFF2-40B4-BE49-F238E27FC236}">
                <a16:creationId xmlns:a16="http://schemas.microsoft.com/office/drawing/2014/main" id="{0F0EAF4D-0FCB-42E0-BFE5-253529EE8DDF}"/>
              </a:ext>
            </a:extLst>
          </p:cNvPr>
          <p:cNvCxnSpPr/>
          <p:nvPr/>
        </p:nvCxnSpPr>
        <p:spPr>
          <a:xfrm>
            <a:off x="6451600" y="2979732"/>
            <a:ext cx="0" cy="1766634"/>
          </a:xfrm>
          <a:prstGeom prst="line">
            <a:avLst/>
          </a:prstGeom>
          <a:ln>
            <a:prstDash val="dash"/>
          </a:ln>
        </p:spPr>
        <p:style>
          <a:lnRef idx="3">
            <a:schemeClr val="accent3"/>
          </a:lnRef>
          <a:fillRef idx="0">
            <a:schemeClr val="accent3"/>
          </a:fillRef>
          <a:effectRef idx="2">
            <a:schemeClr val="accent3"/>
          </a:effectRef>
          <a:fontRef idx="minor">
            <a:schemeClr val="tx1"/>
          </a:fontRef>
        </p:style>
      </p:cxnSp>
      <p:cxnSp>
        <p:nvCxnSpPr>
          <p:cNvPr id="59" name="直線接點 58">
            <a:extLst>
              <a:ext uri="{FF2B5EF4-FFF2-40B4-BE49-F238E27FC236}">
                <a16:creationId xmlns:a16="http://schemas.microsoft.com/office/drawing/2014/main" id="{F0960745-6494-4D2D-99FD-58781ADAA216}"/>
              </a:ext>
            </a:extLst>
          </p:cNvPr>
          <p:cNvCxnSpPr>
            <a:cxnSpLocks/>
          </p:cNvCxnSpPr>
          <p:nvPr/>
        </p:nvCxnSpPr>
        <p:spPr>
          <a:xfrm>
            <a:off x="5621288" y="4319646"/>
            <a:ext cx="1574402" cy="0"/>
          </a:xfrm>
          <a:prstGeom prst="line">
            <a:avLst/>
          </a:prstGeom>
          <a:ln>
            <a:prstDash val="dash"/>
          </a:ln>
        </p:spPr>
        <p:style>
          <a:lnRef idx="3">
            <a:schemeClr val="accent3"/>
          </a:lnRef>
          <a:fillRef idx="0">
            <a:schemeClr val="accent3"/>
          </a:fillRef>
          <a:effectRef idx="2">
            <a:schemeClr val="accent3"/>
          </a:effectRef>
          <a:fontRef idx="minor">
            <a:schemeClr val="tx1"/>
          </a:fontRef>
        </p:style>
      </p:cxnSp>
      <p:sp>
        <p:nvSpPr>
          <p:cNvPr id="61" name="矩形 60">
            <a:extLst>
              <a:ext uri="{FF2B5EF4-FFF2-40B4-BE49-F238E27FC236}">
                <a16:creationId xmlns:a16="http://schemas.microsoft.com/office/drawing/2014/main" id="{B89655E8-5E68-4C8F-93ED-0417F36CA39F}"/>
              </a:ext>
            </a:extLst>
          </p:cNvPr>
          <p:cNvSpPr/>
          <p:nvPr/>
        </p:nvSpPr>
        <p:spPr>
          <a:xfrm>
            <a:off x="9955712" y="6086703"/>
            <a:ext cx="354584" cy="369332"/>
          </a:xfrm>
          <a:prstGeom prst="rect">
            <a:avLst/>
          </a:prstGeom>
        </p:spPr>
        <p:txBody>
          <a:bodyPr wrap="none">
            <a:spAutoFit/>
          </a:bodyPr>
          <a:lstStyle/>
          <a:p>
            <a:r>
              <a:rPr lang="en-US" altLang="zh-TW" dirty="0">
                <a:solidFill>
                  <a:srgbClr val="C00000"/>
                </a:solidFill>
                <a:latin typeface="微軟正黑體" panose="020B0604030504040204" pitchFamily="34" charset="-120"/>
                <a:ea typeface="微軟正黑體" panose="020B0604030504040204" pitchFamily="34" charset="-120"/>
              </a:rPr>
              <a:t>+</a:t>
            </a:r>
            <a:endParaRPr lang="zh-TW" altLang="en-US" dirty="0">
              <a:solidFill>
                <a:srgbClr val="C00000"/>
              </a:solidFill>
            </a:endParaRPr>
          </a:p>
        </p:txBody>
      </p:sp>
      <p:sp>
        <p:nvSpPr>
          <p:cNvPr id="62" name="矩形 61">
            <a:extLst>
              <a:ext uri="{FF2B5EF4-FFF2-40B4-BE49-F238E27FC236}">
                <a16:creationId xmlns:a16="http://schemas.microsoft.com/office/drawing/2014/main" id="{D8CF6BE8-6012-46AA-965B-4304D7E2AA4F}"/>
              </a:ext>
            </a:extLst>
          </p:cNvPr>
          <p:cNvSpPr/>
          <p:nvPr/>
        </p:nvSpPr>
        <p:spPr>
          <a:xfrm>
            <a:off x="10496730" y="5887441"/>
            <a:ext cx="381332" cy="259031"/>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105E9446-A10A-4337-84DD-C305E52F0A7B}"/>
              </a:ext>
            </a:extLst>
          </p:cNvPr>
          <p:cNvSpPr/>
          <p:nvPr/>
        </p:nvSpPr>
        <p:spPr>
          <a:xfrm>
            <a:off x="2445382" y="6497670"/>
            <a:ext cx="1531188" cy="369332"/>
          </a:xfrm>
          <a:prstGeom prst="rect">
            <a:avLst/>
          </a:prstGeom>
        </p:spPr>
        <p:txBody>
          <a:bodyPr wrap="none">
            <a:spAutoFit/>
          </a:bodyPr>
          <a:lstStyle/>
          <a:p>
            <a:r>
              <a:rPr lang="zh-TW" altLang="en-US" b="1" spc="300" dirty="0">
                <a:latin typeface="微軟正黑體" panose="020B0604030504040204" pitchFamily="34" charset="-120"/>
                <a:ea typeface="微軟正黑體" panose="020B0604030504040204" pitchFamily="34" charset="-120"/>
              </a:rPr>
              <a:t>情境示意圖</a:t>
            </a:r>
            <a:endParaRPr lang="zh-TW" altLang="en-US" dirty="0"/>
          </a:p>
        </p:txBody>
      </p:sp>
      <p:sp>
        <p:nvSpPr>
          <p:cNvPr id="64" name="矩形 63">
            <a:extLst>
              <a:ext uri="{FF2B5EF4-FFF2-40B4-BE49-F238E27FC236}">
                <a16:creationId xmlns:a16="http://schemas.microsoft.com/office/drawing/2014/main" id="{0287D7A7-E3DC-4942-8C75-92EAE75EB190}"/>
              </a:ext>
            </a:extLst>
          </p:cNvPr>
          <p:cNvSpPr/>
          <p:nvPr/>
        </p:nvSpPr>
        <p:spPr>
          <a:xfrm>
            <a:off x="8243797" y="6511498"/>
            <a:ext cx="1800493" cy="369332"/>
          </a:xfrm>
          <a:prstGeom prst="rect">
            <a:avLst/>
          </a:prstGeom>
        </p:spPr>
        <p:txBody>
          <a:bodyPr wrap="none">
            <a:spAutoFit/>
          </a:bodyPr>
          <a:lstStyle/>
          <a:p>
            <a:r>
              <a:rPr lang="zh-TW" altLang="en-US" b="1" spc="300" dirty="0">
                <a:latin typeface="微軟正黑體" panose="020B0604030504040204" pitchFamily="34" charset="-120"/>
                <a:ea typeface="微軟正黑體" panose="020B0604030504040204" pitchFamily="34" charset="-120"/>
              </a:rPr>
              <a:t>用戶故事地圖</a:t>
            </a:r>
            <a:endParaRPr lang="zh-TW" altLang="en-US" dirty="0"/>
          </a:p>
        </p:txBody>
      </p:sp>
    </p:spTree>
    <p:extLst>
      <p:ext uri="{BB962C8B-B14F-4D97-AF65-F5344CB8AC3E}">
        <p14:creationId xmlns:p14="http://schemas.microsoft.com/office/powerpoint/2010/main" val="3837359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97637" y="1831141"/>
            <a:ext cx="7062236" cy="3684995"/>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zh-TW" altLang="en-US" sz="1013">
              <a:solidFill>
                <a:schemeClr val="tx1"/>
              </a:solidFill>
            </a:endParaRPr>
          </a:p>
        </p:txBody>
      </p:sp>
      <p:sp>
        <p:nvSpPr>
          <p:cNvPr id="43011" name="標題 1"/>
          <p:cNvSpPr>
            <a:spLocks noGrp="1"/>
          </p:cNvSpPr>
          <p:nvPr>
            <p:ph type="title" idx="4294967295"/>
          </p:nvPr>
        </p:nvSpPr>
        <p:spPr>
          <a:xfrm>
            <a:off x="4011018" y="836539"/>
            <a:ext cx="4435475" cy="541338"/>
          </a:xfrm>
        </p:spPr>
        <p:txBody>
          <a:bodyPr>
            <a:normAutofit fontScale="90000"/>
          </a:bodyPr>
          <a:lstStyle/>
          <a:p>
            <a:pPr algn="ctr" eaLnBrk="1" hangingPunct="1"/>
            <a:r>
              <a:rPr lang="zh-TW" altLang="en-US" b="1" dirty="0">
                <a:latin typeface="微軟正黑體" panose="020B0604030504040204" pitchFamily="34" charset="-120"/>
                <a:ea typeface="微軟正黑體" panose="020B0604030504040204" pitchFamily="34" charset="-120"/>
              </a:rPr>
              <a:t>問題</a:t>
            </a:r>
            <a:r>
              <a:rPr lang="zh-TW" altLang="en-US" dirty="0">
                <a:latin typeface="微軟正黑體" panose="020B0604030504040204" pitchFamily="34" charset="-120"/>
                <a:ea typeface="微軟正黑體" panose="020B0604030504040204" pitchFamily="34" charset="-120"/>
              </a:rPr>
              <a:t> 與 </a:t>
            </a:r>
            <a:r>
              <a:rPr lang="zh-TW" altLang="en-US" b="1" dirty="0">
                <a:latin typeface="微軟正黑體" panose="020B0604030504040204" pitchFamily="34" charset="-120"/>
                <a:ea typeface="微軟正黑體" panose="020B0604030504040204" pitchFamily="34" charset="-120"/>
              </a:rPr>
              <a:t>回答</a:t>
            </a:r>
            <a:endParaRPr lang="en-US" altLang="zh-TW" b="1" dirty="0">
              <a:latin typeface="微軟正黑體" panose="020B0604030504040204" pitchFamily="34" charset="-120"/>
              <a:ea typeface="微軟正黑體" panose="020B0604030504040204" pitchFamily="34" charset="-120"/>
            </a:endParaRPr>
          </a:p>
        </p:txBody>
      </p:sp>
      <p:pic>
        <p:nvPicPr>
          <p:cNvPr id="43012" name="Picture 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9424" y="2809416"/>
            <a:ext cx="5806148" cy="51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線接點 7"/>
          <p:cNvCxnSpPr>
            <a:cxnSpLocks/>
          </p:cNvCxnSpPr>
          <p:nvPr/>
        </p:nvCxnSpPr>
        <p:spPr>
          <a:xfrm>
            <a:off x="4284176" y="2504663"/>
            <a:ext cx="15151" cy="28550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a:cxnSpLocks/>
          </p:cNvCxnSpPr>
          <p:nvPr/>
        </p:nvCxnSpPr>
        <p:spPr>
          <a:xfrm>
            <a:off x="5550631" y="2504663"/>
            <a:ext cx="10421" cy="28550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069487" y="2033889"/>
            <a:ext cx="1194686" cy="369332"/>
          </a:xfrm>
          <a:prstGeom prst="rect">
            <a:avLst/>
          </a:prstGeom>
        </p:spPr>
        <p:txBody>
          <a:bodyPr wrap="none">
            <a:spAutoFit/>
          </a:bodyPr>
          <a:lstStyle/>
          <a:p>
            <a:pPr eaLnBrk="1" hangingPunct="1">
              <a:defRPr/>
            </a:pPr>
            <a:r>
              <a:rPr lang="en-US" altLang="zh-TW" b="1" spc="169">
                <a:latin typeface="微軟正黑體" panose="020B0604030504040204" pitchFamily="34" charset="-120"/>
                <a:ea typeface="微軟正黑體" panose="020B0604030504040204" pitchFamily="34" charset="-120"/>
              </a:rPr>
              <a:t>【</a:t>
            </a:r>
            <a:r>
              <a:rPr lang="zh-TW" altLang="en-US" b="1" spc="169">
                <a:latin typeface="微軟正黑體" panose="020B0604030504040204" pitchFamily="34" charset="-120"/>
                <a:ea typeface="微軟正黑體" panose="020B0604030504040204" pitchFamily="34" charset="-120"/>
              </a:rPr>
              <a:t>問題</a:t>
            </a:r>
            <a:r>
              <a:rPr lang="en-US" altLang="zh-TW" b="1" spc="169">
                <a:latin typeface="微軟正黑體" panose="020B0604030504040204" pitchFamily="34" charset="-120"/>
                <a:ea typeface="微軟正黑體" panose="020B0604030504040204" pitchFamily="34" charset="-120"/>
              </a:rPr>
              <a:t>】</a:t>
            </a:r>
            <a:endParaRPr lang="en-US" spc="169" dirty="0"/>
          </a:p>
        </p:txBody>
      </p:sp>
      <p:sp>
        <p:nvSpPr>
          <p:cNvPr id="11" name="矩形 10"/>
          <p:cNvSpPr/>
          <p:nvPr/>
        </p:nvSpPr>
        <p:spPr>
          <a:xfrm>
            <a:off x="4411346" y="2052722"/>
            <a:ext cx="1194686" cy="369332"/>
          </a:xfrm>
          <a:prstGeom prst="rect">
            <a:avLst/>
          </a:prstGeom>
        </p:spPr>
        <p:txBody>
          <a:bodyPr wrap="none">
            <a:spAutoFit/>
          </a:bodyPr>
          <a:lstStyle/>
          <a:p>
            <a:pPr eaLnBrk="1" hangingPunct="1">
              <a:defRPr/>
            </a:pPr>
            <a:r>
              <a:rPr lang="en-US" altLang="zh-TW" b="1" spc="169" dirty="0">
                <a:latin typeface="微軟正黑體" panose="020B0604030504040204" pitchFamily="34" charset="-120"/>
                <a:ea typeface="微軟正黑體" panose="020B0604030504040204" pitchFamily="34" charset="-120"/>
              </a:rPr>
              <a:t>【</a:t>
            </a:r>
            <a:r>
              <a:rPr lang="zh-TW" altLang="en-US" b="1" spc="169" dirty="0">
                <a:latin typeface="微軟正黑體" panose="020B0604030504040204" pitchFamily="34" charset="-120"/>
                <a:ea typeface="微軟正黑體" panose="020B0604030504040204" pitchFamily="34" charset="-120"/>
              </a:rPr>
              <a:t>分析</a:t>
            </a:r>
            <a:r>
              <a:rPr lang="en-US" altLang="zh-TW" b="1" spc="169" dirty="0">
                <a:latin typeface="微軟正黑體" panose="020B0604030504040204" pitchFamily="34" charset="-120"/>
                <a:ea typeface="微軟正黑體" panose="020B0604030504040204" pitchFamily="34" charset="-120"/>
              </a:rPr>
              <a:t>】</a:t>
            </a:r>
            <a:endParaRPr lang="en-US" spc="169" dirty="0"/>
          </a:p>
        </p:txBody>
      </p:sp>
      <p:sp>
        <p:nvSpPr>
          <p:cNvPr id="12" name="矩形 11"/>
          <p:cNvSpPr/>
          <p:nvPr/>
        </p:nvSpPr>
        <p:spPr>
          <a:xfrm>
            <a:off x="5585770" y="2054189"/>
            <a:ext cx="1194686" cy="369332"/>
          </a:xfrm>
          <a:prstGeom prst="rect">
            <a:avLst/>
          </a:prstGeom>
        </p:spPr>
        <p:txBody>
          <a:bodyPr wrap="none">
            <a:spAutoFit/>
          </a:bodyPr>
          <a:lstStyle/>
          <a:p>
            <a:pPr eaLnBrk="1" hangingPunct="1">
              <a:defRPr/>
            </a:pPr>
            <a:r>
              <a:rPr lang="en-US" altLang="zh-TW" b="1" spc="169" dirty="0">
                <a:latin typeface="微軟正黑體" panose="020B0604030504040204" pitchFamily="34" charset="-120"/>
                <a:ea typeface="微軟正黑體" panose="020B0604030504040204" pitchFamily="34" charset="-120"/>
              </a:rPr>
              <a:t>【</a:t>
            </a:r>
            <a:r>
              <a:rPr lang="zh-TW" altLang="en-US" b="1" spc="169" dirty="0">
                <a:latin typeface="微軟正黑體" panose="020B0604030504040204" pitchFamily="34" charset="-120"/>
                <a:ea typeface="微軟正黑體" panose="020B0604030504040204" pitchFamily="34" charset="-120"/>
              </a:rPr>
              <a:t>回答</a:t>
            </a:r>
            <a:r>
              <a:rPr lang="en-US" altLang="zh-TW" b="1" spc="169" dirty="0">
                <a:latin typeface="微軟正黑體" panose="020B0604030504040204" pitchFamily="34" charset="-120"/>
                <a:ea typeface="微軟正黑體" panose="020B0604030504040204" pitchFamily="34" charset="-120"/>
              </a:rPr>
              <a:t>】</a:t>
            </a:r>
            <a:endParaRPr lang="en-US" spc="169" dirty="0"/>
          </a:p>
        </p:txBody>
      </p:sp>
      <p:sp>
        <p:nvSpPr>
          <p:cNvPr id="13" name="矩形 12"/>
          <p:cNvSpPr/>
          <p:nvPr/>
        </p:nvSpPr>
        <p:spPr>
          <a:xfrm>
            <a:off x="6853230" y="2051390"/>
            <a:ext cx="1194686" cy="369332"/>
          </a:xfrm>
          <a:prstGeom prst="rect">
            <a:avLst/>
          </a:prstGeom>
        </p:spPr>
        <p:txBody>
          <a:bodyPr wrap="none">
            <a:spAutoFit/>
          </a:bodyPr>
          <a:lstStyle/>
          <a:p>
            <a:pPr eaLnBrk="1" hangingPunct="1">
              <a:defRPr/>
            </a:pPr>
            <a:r>
              <a:rPr lang="en-US" altLang="zh-TW" b="1" spc="169">
                <a:latin typeface="微軟正黑體" panose="020B0604030504040204" pitchFamily="34" charset="-120"/>
                <a:ea typeface="微軟正黑體" panose="020B0604030504040204" pitchFamily="34" charset="-120"/>
              </a:rPr>
              <a:t>【</a:t>
            </a:r>
            <a:r>
              <a:rPr lang="zh-TW" altLang="en-US" b="1" spc="169">
                <a:latin typeface="微軟正黑體" panose="020B0604030504040204" pitchFamily="34" charset="-120"/>
                <a:ea typeface="微軟正黑體" panose="020B0604030504040204" pitchFamily="34" charset="-120"/>
              </a:rPr>
              <a:t>確認</a:t>
            </a:r>
            <a:r>
              <a:rPr lang="en-US" altLang="zh-TW" b="1" spc="169">
                <a:latin typeface="微軟正黑體" panose="020B0604030504040204" pitchFamily="34" charset="-120"/>
                <a:ea typeface="微軟正黑體" panose="020B0604030504040204" pitchFamily="34" charset="-120"/>
              </a:rPr>
              <a:t>】</a:t>
            </a:r>
            <a:endParaRPr lang="en-US" spc="169" dirty="0"/>
          </a:p>
        </p:txBody>
      </p:sp>
      <p:sp>
        <p:nvSpPr>
          <p:cNvPr id="14" name="矩形 13"/>
          <p:cNvSpPr/>
          <p:nvPr/>
        </p:nvSpPr>
        <p:spPr>
          <a:xfrm>
            <a:off x="8212228" y="2060155"/>
            <a:ext cx="1194686" cy="369332"/>
          </a:xfrm>
          <a:prstGeom prst="rect">
            <a:avLst/>
          </a:prstGeom>
        </p:spPr>
        <p:txBody>
          <a:bodyPr wrap="none">
            <a:spAutoFit/>
          </a:bodyPr>
          <a:lstStyle/>
          <a:p>
            <a:pPr eaLnBrk="1" hangingPunct="1">
              <a:defRPr/>
            </a:pPr>
            <a:r>
              <a:rPr lang="en-US" altLang="zh-TW" b="1" spc="169" dirty="0">
                <a:latin typeface="微軟正黑體" panose="020B0604030504040204" pitchFamily="34" charset="-120"/>
                <a:ea typeface="微軟正黑體" panose="020B0604030504040204" pitchFamily="34" charset="-120"/>
              </a:rPr>
              <a:t>【</a:t>
            </a:r>
            <a:r>
              <a:rPr lang="zh-TW" altLang="en-US" b="1" spc="169" dirty="0">
                <a:latin typeface="微軟正黑體" panose="020B0604030504040204" pitchFamily="34" charset="-120"/>
                <a:ea typeface="微軟正黑體" panose="020B0604030504040204" pitchFamily="34" charset="-120"/>
              </a:rPr>
              <a:t>完成</a:t>
            </a:r>
            <a:r>
              <a:rPr lang="en-US" altLang="zh-TW" b="1" spc="169" dirty="0">
                <a:latin typeface="微軟正黑體" panose="020B0604030504040204" pitchFamily="34" charset="-120"/>
                <a:ea typeface="微軟正黑體" panose="020B0604030504040204" pitchFamily="34" charset="-120"/>
              </a:rPr>
              <a:t>】</a:t>
            </a:r>
            <a:endParaRPr lang="en-US" spc="169" dirty="0"/>
          </a:p>
        </p:txBody>
      </p:sp>
      <p:cxnSp>
        <p:nvCxnSpPr>
          <p:cNvPr id="15" name="直線接點 14"/>
          <p:cNvCxnSpPr>
            <a:cxnSpLocks/>
          </p:cNvCxnSpPr>
          <p:nvPr/>
        </p:nvCxnSpPr>
        <p:spPr>
          <a:xfrm>
            <a:off x="6769349" y="2494721"/>
            <a:ext cx="19820" cy="28595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a:cxnSpLocks/>
          </p:cNvCxnSpPr>
          <p:nvPr/>
        </p:nvCxnSpPr>
        <p:spPr>
          <a:xfrm>
            <a:off x="8047679" y="2505434"/>
            <a:ext cx="0" cy="28488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3022" name="圖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31532" y="3924658"/>
            <a:ext cx="363433" cy="24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3" name="圖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3495" y="3223688"/>
            <a:ext cx="367005" cy="21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4" name="圖片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7066" y="3577297"/>
            <a:ext cx="362540" cy="20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5" name="圖片 1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27065" y="4304164"/>
            <a:ext cx="360755" cy="19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p:cNvSpPr/>
          <p:nvPr/>
        </p:nvSpPr>
        <p:spPr>
          <a:xfrm>
            <a:off x="7173726" y="3104280"/>
            <a:ext cx="574260" cy="300082"/>
          </a:xfrm>
          <a:prstGeom prst="rect">
            <a:avLst/>
          </a:prstGeom>
        </p:spPr>
        <p:txBody>
          <a:bodyPr wrap="none">
            <a:spAutoFit/>
          </a:bodyPr>
          <a:lstStyle/>
          <a:p>
            <a:pPr eaLnBrk="1" hangingPunct="1">
              <a:defRPr/>
            </a:pPr>
            <a:r>
              <a:rPr lang="zh-TW" altLang="en-US" sz="1350" b="1" spc="169">
                <a:solidFill>
                  <a:srgbClr val="C00000"/>
                </a:solidFill>
                <a:latin typeface="微軟正黑體" panose="020B0604030504040204" pitchFamily="34" charset="-120"/>
                <a:ea typeface="微軟正黑體" panose="020B0604030504040204" pitchFamily="34" charset="-120"/>
              </a:rPr>
              <a:t>點頭</a:t>
            </a:r>
            <a:endParaRPr lang="en-US" sz="1350" spc="169" dirty="0">
              <a:solidFill>
                <a:srgbClr val="C00000"/>
              </a:solidFill>
            </a:endParaRPr>
          </a:p>
        </p:txBody>
      </p:sp>
      <p:sp>
        <p:nvSpPr>
          <p:cNvPr id="26" name="矩形 25"/>
          <p:cNvSpPr/>
          <p:nvPr/>
        </p:nvSpPr>
        <p:spPr>
          <a:xfrm>
            <a:off x="5895950" y="3087476"/>
            <a:ext cx="574260" cy="300082"/>
          </a:xfrm>
          <a:prstGeom prst="rect">
            <a:avLst/>
          </a:prstGeom>
        </p:spPr>
        <p:txBody>
          <a:bodyPr wrap="none">
            <a:spAutoFit/>
          </a:bodyPr>
          <a:lstStyle/>
          <a:p>
            <a:pPr eaLnBrk="1" hangingPunct="1">
              <a:defRPr/>
            </a:pPr>
            <a:r>
              <a:rPr lang="zh-TW" altLang="en-US" sz="1350" b="1" spc="169" dirty="0">
                <a:solidFill>
                  <a:srgbClr val="C00000"/>
                </a:solidFill>
                <a:latin typeface="微軟正黑體" panose="020B0604030504040204" pitchFamily="34" charset="-120"/>
                <a:ea typeface="微軟正黑體" panose="020B0604030504040204" pitchFamily="34" charset="-120"/>
              </a:rPr>
              <a:t>解答</a:t>
            </a:r>
            <a:endParaRPr lang="en-US" sz="1350" spc="169" dirty="0">
              <a:solidFill>
                <a:srgbClr val="C00000"/>
              </a:solidFill>
            </a:endParaRPr>
          </a:p>
        </p:txBody>
      </p:sp>
      <p:sp>
        <p:nvSpPr>
          <p:cNvPr id="43032" name="矩形 26"/>
          <p:cNvSpPr>
            <a:spLocks noChangeArrowheads="1"/>
          </p:cNvSpPr>
          <p:nvPr/>
        </p:nvSpPr>
        <p:spPr bwMode="auto">
          <a:xfrm>
            <a:off x="4524958" y="3060060"/>
            <a:ext cx="99257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Myriad Pro" pitchFamily="34" charset="0"/>
                <a:ea typeface="微軟正黑體" panose="020B0604030504040204" pitchFamily="34" charset="-120"/>
                <a:cs typeface="新細明體" panose="02020500000000000000" pitchFamily="18" charset="-120"/>
              </a:defRPr>
            </a:lvl1pPr>
            <a:lvl2pPr marL="742950" indent="-285750">
              <a:spcBef>
                <a:spcPct val="20000"/>
              </a:spcBef>
              <a:buChar char="–"/>
              <a:defRPr kumimoji="1" sz="2800">
                <a:solidFill>
                  <a:schemeClr val="tx1"/>
                </a:solidFill>
                <a:latin typeface="Myriad Pro" pitchFamily="34" charset="0"/>
                <a:ea typeface="微軟正黑體" panose="020B0604030504040204" pitchFamily="34" charset="-120"/>
                <a:cs typeface="新細明體" panose="02020500000000000000" pitchFamily="18" charset="-120"/>
              </a:defRPr>
            </a:lvl2pPr>
            <a:lvl3pPr marL="1143000" indent="-228600">
              <a:spcBef>
                <a:spcPct val="20000"/>
              </a:spcBef>
              <a:buChar char="•"/>
              <a:defRPr kumimoji="1" sz="2400">
                <a:solidFill>
                  <a:schemeClr val="tx1"/>
                </a:solidFill>
                <a:latin typeface="Myriad Pro" pitchFamily="34" charset="0"/>
                <a:ea typeface="微軟正黑體" panose="020B0604030504040204" pitchFamily="34" charset="-120"/>
                <a:cs typeface="新細明體" panose="02020500000000000000" pitchFamily="18" charset="-120"/>
              </a:defRPr>
            </a:lvl3pPr>
            <a:lvl4pPr marL="1600200" indent="-228600">
              <a:spcBef>
                <a:spcPct val="20000"/>
              </a:spcBef>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4pPr>
            <a:lvl5pPr marL="2057400" indent="-228600">
              <a:spcBef>
                <a:spcPct val="20000"/>
              </a:spcBef>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9pPr>
          </a:lstStyle>
          <a:p>
            <a:pPr eaLnBrk="1" hangingPunct="1">
              <a:spcBef>
                <a:spcPct val="0"/>
              </a:spcBef>
              <a:buFontTx/>
              <a:buNone/>
            </a:pPr>
            <a:r>
              <a:rPr lang="zh-TW" altLang="en-US" sz="1350" b="1" spc="225">
                <a:solidFill>
                  <a:srgbClr val="C00000"/>
                </a:solidFill>
                <a:latin typeface="微軟正黑體" panose="020B0604030504040204" pitchFamily="34" charset="-120"/>
              </a:rPr>
              <a:t>問題描述</a:t>
            </a:r>
            <a:endParaRPr lang="en-US" altLang="zh-TW" sz="1350" spc="225" dirty="0">
              <a:solidFill>
                <a:srgbClr val="C00000"/>
              </a:solidFill>
              <a:latin typeface="Arial" panose="020B0604020202020204" pitchFamily="34" charset="0"/>
              <a:ea typeface="新細明體" panose="02020500000000000000" pitchFamily="18" charset="-120"/>
            </a:endParaRPr>
          </a:p>
        </p:txBody>
      </p:sp>
      <p:cxnSp>
        <p:nvCxnSpPr>
          <p:cNvPr id="29" name="直線單箭頭接點 28"/>
          <p:cNvCxnSpPr/>
          <p:nvPr/>
        </p:nvCxnSpPr>
        <p:spPr>
          <a:xfrm>
            <a:off x="1860924" y="4277148"/>
            <a:ext cx="0" cy="33843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034" name="矩形 29"/>
          <p:cNvSpPr>
            <a:spLocks noChangeArrowheads="1"/>
          </p:cNvSpPr>
          <p:nvPr/>
        </p:nvSpPr>
        <p:spPr bwMode="auto">
          <a:xfrm>
            <a:off x="1664344" y="4653574"/>
            <a:ext cx="45076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Myriad Pro" pitchFamily="34" charset="0"/>
                <a:ea typeface="微軟正黑體" panose="020B0604030504040204" pitchFamily="34" charset="-120"/>
                <a:cs typeface="新細明體" panose="02020500000000000000" pitchFamily="18" charset="-120"/>
              </a:defRPr>
            </a:lvl1pPr>
            <a:lvl2pPr marL="742950" indent="-285750">
              <a:spcBef>
                <a:spcPct val="20000"/>
              </a:spcBef>
              <a:buChar char="–"/>
              <a:defRPr kumimoji="1" sz="2800">
                <a:solidFill>
                  <a:schemeClr val="tx1"/>
                </a:solidFill>
                <a:latin typeface="Myriad Pro" pitchFamily="34" charset="0"/>
                <a:ea typeface="微軟正黑體" panose="020B0604030504040204" pitchFamily="34" charset="-120"/>
                <a:cs typeface="新細明體" panose="02020500000000000000" pitchFamily="18" charset="-120"/>
              </a:defRPr>
            </a:lvl2pPr>
            <a:lvl3pPr marL="1143000" indent="-228600">
              <a:spcBef>
                <a:spcPct val="20000"/>
              </a:spcBef>
              <a:buChar char="•"/>
              <a:defRPr kumimoji="1" sz="2400">
                <a:solidFill>
                  <a:schemeClr val="tx1"/>
                </a:solidFill>
                <a:latin typeface="Myriad Pro" pitchFamily="34" charset="0"/>
                <a:ea typeface="微軟正黑體" panose="020B0604030504040204" pitchFamily="34" charset="-120"/>
                <a:cs typeface="新細明體" panose="02020500000000000000" pitchFamily="18" charset="-120"/>
              </a:defRPr>
            </a:lvl3pPr>
            <a:lvl4pPr marL="1600200" indent="-228600">
              <a:spcBef>
                <a:spcPct val="20000"/>
              </a:spcBef>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4pPr>
            <a:lvl5pPr marL="2057400" indent="-228600">
              <a:spcBef>
                <a:spcPct val="20000"/>
              </a:spcBef>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9pPr>
          </a:lstStyle>
          <a:p>
            <a:pPr eaLnBrk="1" hangingPunct="1">
              <a:spcBef>
                <a:spcPct val="0"/>
              </a:spcBef>
              <a:buFontTx/>
              <a:buNone/>
            </a:pPr>
            <a:r>
              <a:rPr lang="en-US" altLang="zh-TW" sz="1050" b="1" dirty="0">
                <a:solidFill>
                  <a:srgbClr val="C00000"/>
                </a:solidFill>
                <a:latin typeface="微軟正黑體" panose="020B0604030504040204" pitchFamily="34" charset="-120"/>
              </a:rPr>
              <a:t>Low</a:t>
            </a:r>
            <a:endParaRPr lang="en-US" altLang="zh-TW" sz="1050" dirty="0">
              <a:solidFill>
                <a:srgbClr val="C00000"/>
              </a:solidFill>
              <a:latin typeface="Arial" panose="020B0604020202020204" pitchFamily="34" charset="0"/>
              <a:ea typeface="新細明體" panose="02020500000000000000" pitchFamily="18" charset="-120"/>
            </a:endParaRPr>
          </a:p>
        </p:txBody>
      </p:sp>
      <p:cxnSp>
        <p:nvCxnSpPr>
          <p:cNvPr id="32" name="直線單箭頭接點 31"/>
          <p:cNvCxnSpPr/>
          <p:nvPr/>
        </p:nvCxnSpPr>
        <p:spPr>
          <a:xfrm flipV="1">
            <a:off x="1867044" y="2473941"/>
            <a:ext cx="0" cy="27324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036" name="矩形 32"/>
          <p:cNvSpPr>
            <a:spLocks noChangeArrowheads="1"/>
          </p:cNvSpPr>
          <p:nvPr/>
        </p:nvSpPr>
        <p:spPr bwMode="auto">
          <a:xfrm>
            <a:off x="1634711" y="2060155"/>
            <a:ext cx="69994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Myriad Pro" pitchFamily="34" charset="0"/>
                <a:ea typeface="微軟正黑體" panose="020B0604030504040204" pitchFamily="34" charset="-120"/>
                <a:cs typeface="新細明體" panose="02020500000000000000" pitchFamily="18" charset="-120"/>
              </a:defRPr>
            </a:lvl1pPr>
            <a:lvl2pPr marL="742950" indent="-285750">
              <a:spcBef>
                <a:spcPct val="20000"/>
              </a:spcBef>
              <a:buChar char="–"/>
              <a:defRPr kumimoji="1" sz="2800">
                <a:solidFill>
                  <a:schemeClr val="tx1"/>
                </a:solidFill>
                <a:latin typeface="Myriad Pro" pitchFamily="34" charset="0"/>
                <a:ea typeface="微軟正黑體" panose="020B0604030504040204" pitchFamily="34" charset="-120"/>
                <a:cs typeface="新細明體" panose="02020500000000000000" pitchFamily="18" charset="-120"/>
              </a:defRPr>
            </a:lvl2pPr>
            <a:lvl3pPr marL="1143000" indent="-228600">
              <a:spcBef>
                <a:spcPct val="20000"/>
              </a:spcBef>
              <a:buChar char="•"/>
              <a:defRPr kumimoji="1" sz="2400">
                <a:solidFill>
                  <a:schemeClr val="tx1"/>
                </a:solidFill>
                <a:latin typeface="Myriad Pro" pitchFamily="34" charset="0"/>
                <a:ea typeface="微軟正黑體" panose="020B0604030504040204" pitchFamily="34" charset="-120"/>
                <a:cs typeface="新細明體" panose="02020500000000000000" pitchFamily="18" charset="-120"/>
              </a:defRPr>
            </a:lvl3pPr>
            <a:lvl4pPr marL="1600200" indent="-228600">
              <a:spcBef>
                <a:spcPct val="20000"/>
              </a:spcBef>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4pPr>
            <a:lvl5pPr marL="2057400" indent="-228600">
              <a:spcBef>
                <a:spcPct val="20000"/>
              </a:spcBef>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9pPr>
          </a:lstStyle>
          <a:p>
            <a:pPr eaLnBrk="1" hangingPunct="1">
              <a:spcBef>
                <a:spcPct val="0"/>
              </a:spcBef>
              <a:buFontTx/>
              <a:buNone/>
            </a:pPr>
            <a:r>
              <a:rPr lang="en-US" altLang="zh-TW" sz="1050" b="1" dirty="0">
                <a:solidFill>
                  <a:srgbClr val="C00000"/>
                </a:solidFill>
                <a:latin typeface="微軟正黑體" panose="020B0604030504040204" pitchFamily="34" charset="-120"/>
              </a:rPr>
              <a:t>High</a:t>
            </a:r>
            <a:endParaRPr lang="en-US" altLang="zh-TW" sz="1050" dirty="0">
              <a:solidFill>
                <a:srgbClr val="C00000"/>
              </a:solidFill>
              <a:latin typeface="Arial" panose="020B0604020202020204" pitchFamily="34" charset="0"/>
              <a:ea typeface="新細明體" panose="02020500000000000000" pitchFamily="18" charset="-120"/>
            </a:endParaRPr>
          </a:p>
        </p:txBody>
      </p:sp>
      <p:sp>
        <p:nvSpPr>
          <p:cNvPr id="43038" name="矩形 4"/>
          <p:cNvSpPr>
            <a:spLocks noChangeArrowheads="1"/>
          </p:cNvSpPr>
          <p:nvPr/>
        </p:nvSpPr>
        <p:spPr bwMode="auto">
          <a:xfrm>
            <a:off x="3471813" y="2484061"/>
            <a:ext cx="41229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Myriad Pro" pitchFamily="34" charset="0"/>
                <a:ea typeface="微軟正黑體" panose="020B0604030504040204" pitchFamily="34" charset="-120"/>
                <a:cs typeface="新細明體" panose="02020500000000000000" pitchFamily="18" charset="-120"/>
              </a:defRPr>
            </a:lvl1pPr>
            <a:lvl2pPr marL="742950" indent="-285750">
              <a:spcBef>
                <a:spcPct val="20000"/>
              </a:spcBef>
              <a:buChar char="–"/>
              <a:defRPr kumimoji="1" sz="2800">
                <a:solidFill>
                  <a:schemeClr val="tx1"/>
                </a:solidFill>
                <a:latin typeface="Myriad Pro" pitchFamily="34" charset="0"/>
                <a:ea typeface="微軟正黑體" panose="020B0604030504040204" pitchFamily="34" charset="-120"/>
                <a:cs typeface="新細明體" panose="02020500000000000000" pitchFamily="18" charset="-120"/>
              </a:defRPr>
            </a:lvl2pPr>
            <a:lvl3pPr marL="1143000" indent="-228600">
              <a:spcBef>
                <a:spcPct val="20000"/>
              </a:spcBef>
              <a:buChar char="•"/>
              <a:defRPr kumimoji="1" sz="2400">
                <a:solidFill>
                  <a:schemeClr val="tx1"/>
                </a:solidFill>
                <a:latin typeface="Myriad Pro" pitchFamily="34" charset="0"/>
                <a:ea typeface="微軟正黑體" panose="020B0604030504040204" pitchFamily="34" charset="-120"/>
                <a:cs typeface="新細明體" panose="02020500000000000000" pitchFamily="18" charset="-120"/>
              </a:defRPr>
            </a:lvl3pPr>
            <a:lvl4pPr marL="1600200" indent="-228600">
              <a:spcBef>
                <a:spcPct val="20000"/>
              </a:spcBef>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4pPr>
            <a:lvl5pPr marL="2057400" indent="-228600">
              <a:spcBef>
                <a:spcPct val="20000"/>
              </a:spcBef>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9pPr>
          </a:lstStyle>
          <a:p>
            <a:pPr eaLnBrk="1" hangingPunct="1">
              <a:spcBef>
                <a:spcPct val="0"/>
              </a:spcBef>
              <a:buFontTx/>
              <a:buNone/>
            </a:pPr>
            <a:r>
              <a:rPr lang="en-US" altLang="zh-TW" sz="1500" b="1" dirty="0">
                <a:solidFill>
                  <a:srgbClr val="C00000"/>
                </a:solidFill>
                <a:latin typeface="微軟正黑體" panose="020B0604030504040204" pitchFamily="34" charset="-120"/>
              </a:rPr>
              <a:t>10</a:t>
            </a:r>
          </a:p>
        </p:txBody>
      </p:sp>
      <p:cxnSp>
        <p:nvCxnSpPr>
          <p:cNvPr id="3" name="直線接點 2"/>
          <p:cNvCxnSpPr>
            <a:cxnSpLocks/>
          </p:cNvCxnSpPr>
          <p:nvPr/>
        </p:nvCxnSpPr>
        <p:spPr>
          <a:xfrm>
            <a:off x="2725121" y="1783728"/>
            <a:ext cx="70347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矩形 4"/>
          <p:cNvSpPr>
            <a:spLocks noChangeArrowheads="1"/>
          </p:cNvSpPr>
          <p:nvPr/>
        </p:nvSpPr>
        <p:spPr bwMode="auto">
          <a:xfrm>
            <a:off x="4790446" y="2503169"/>
            <a:ext cx="29848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Myriad Pro" pitchFamily="34" charset="0"/>
                <a:ea typeface="微軟正黑體" panose="020B0604030504040204" pitchFamily="34" charset="-120"/>
                <a:cs typeface="新細明體" panose="02020500000000000000" pitchFamily="18" charset="-120"/>
              </a:defRPr>
            </a:lvl1pPr>
            <a:lvl2pPr marL="742950" indent="-285750">
              <a:spcBef>
                <a:spcPct val="20000"/>
              </a:spcBef>
              <a:buChar char="–"/>
              <a:defRPr kumimoji="1" sz="2800">
                <a:solidFill>
                  <a:schemeClr val="tx1"/>
                </a:solidFill>
                <a:latin typeface="Myriad Pro" pitchFamily="34" charset="0"/>
                <a:ea typeface="微軟正黑體" panose="020B0604030504040204" pitchFamily="34" charset="-120"/>
                <a:cs typeface="新細明體" panose="02020500000000000000" pitchFamily="18" charset="-120"/>
              </a:defRPr>
            </a:lvl2pPr>
            <a:lvl3pPr marL="1143000" indent="-228600">
              <a:spcBef>
                <a:spcPct val="20000"/>
              </a:spcBef>
              <a:buChar char="•"/>
              <a:defRPr kumimoji="1" sz="2400">
                <a:solidFill>
                  <a:schemeClr val="tx1"/>
                </a:solidFill>
                <a:latin typeface="Myriad Pro" pitchFamily="34" charset="0"/>
                <a:ea typeface="微軟正黑體" panose="020B0604030504040204" pitchFamily="34" charset="-120"/>
                <a:cs typeface="新細明體" panose="02020500000000000000" pitchFamily="18" charset="-120"/>
              </a:defRPr>
            </a:lvl3pPr>
            <a:lvl4pPr marL="1600200" indent="-228600">
              <a:spcBef>
                <a:spcPct val="20000"/>
              </a:spcBef>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4pPr>
            <a:lvl5pPr marL="2057400" indent="-228600">
              <a:spcBef>
                <a:spcPct val="20000"/>
              </a:spcBef>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9pPr>
          </a:lstStyle>
          <a:p>
            <a:pPr eaLnBrk="1" hangingPunct="1">
              <a:spcBef>
                <a:spcPct val="0"/>
              </a:spcBef>
              <a:buFontTx/>
              <a:buNone/>
            </a:pPr>
            <a:r>
              <a:rPr lang="en-US" altLang="zh-TW" sz="1500" b="1" dirty="0">
                <a:solidFill>
                  <a:srgbClr val="C00000"/>
                </a:solidFill>
                <a:latin typeface="微軟正黑體" panose="020B0604030504040204" pitchFamily="34" charset="-120"/>
              </a:rPr>
              <a:t>3</a:t>
            </a:r>
          </a:p>
        </p:txBody>
      </p:sp>
      <p:sp>
        <p:nvSpPr>
          <p:cNvPr id="34" name="矩形 4"/>
          <p:cNvSpPr>
            <a:spLocks noChangeArrowheads="1"/>
          </p:cNvSpPr>
          <p:nvPr/>
        </p:nvSpPr>
        <p:spPr bwMode="auto">
          <a:xfrm>
            <a:off x="6017437" y="2490998"/>
            <a:ext cx="29848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Myriad Pro" pitchFamily="34" charset="0"/>
                <a:ea typeface="微軟正黑體" panose="020B0604030504040204" pitchFamily="34" charset="-120"/>
                <a:cs typeface="新細明體" panose="02020500000000000000" pitchFamily="18" charset="-120"/>
              </a:defRPr>
            </a:lvl1pPr>
            <a:lvl2pPr marL="742950" indent="-285750">
              <a:spcBef>
                <a:spcPct val="20000"/>
              </a:spcBef>
              <a:buChar char="–"/>
              <a:defRPr kumimoji="1" sz="2800">
                <a:solidFill>
                  <a:schemeClr val="tx1"/>
                </a:solidFill>
                <a:latin typeface="Myriad Pro" pitchFamily="34" charset="0"/>
                <a:ea typeface="微軟正黑體" panose="020B0604030504040204" pitchFamily="34" charset="-120"/>
                <a:cs typeface="新細明體" panose="02020500000000000000" pitchFamily="18" charset="-120"/>
              </a:defRPr>
            </a:lvl2pPr>
            <a:lvl3pPr marL="1143000" indent="-228600">
              <a:spcBef>
                <a:spcPct val="20000"/>
              </a:spcBef>
              <a:buChar char="•"/>
              <a:defRPr kumimoji="1" sz="2400">
                <a:solidFill>
                  <a:schemeClr val="tx1"/>
                </a:solidFill>
                <a:latin typeface="Myriad Pro" pitchFamily="34" charset="0"/>
                <a:ea typeface="微軟正黑體" panose="020B0604030504040204" pitchFamily="34" charset="-120"/>
                <a:cs typeface="新細明體" panose="02020500000000000000" pitchFamily="18" charset="-120"/>
              </a:defRPr>
            </a:lvl3pPr>
            <a:lvl4pPr marL="1600200" indent="-228600">
              <a:spcBef>
                <a:spcPct val="20000"/>
              </a:spcBef>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4pPr>
            <a:lvl5pPr marL="2057400" indent="-228600">
              <a:spcBef>
                <a:spcPct val="20000"/>
              </a:spcBef>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9pPr>
          </a:lstStyle>
          <a:p>
            <a:pPr eaLnBrk="1" hangingPunct="1">
              <a:spcBef>
                <a:spcPct val="0"/>
              </a:spcBef>
              <a:buFontTx/>
              <a:buNone/>
            </a:pPr>
            <a:r>
              <a:rPr lang="en-US" altLang="zh-TW" sz="1500" b="1" dirty="0">
                <a:solidFill>
                  <a:srgbClr val="C00000"/>
                </a:solidFill>
                <a:latin typeface="微軟正黑體" panose="020B0604030504040204" pitchFamily="34" charset="-120"/>
              </a:rPr>
              <a:t>1</a:t>
            </a:r>
          </a:p>
        </p:txBody>
      </p:sp>
      <p:sp>
        <p:nvSpPr>
          <p:cNvPr id="35" name="矩形 4"/>
          <p:cNvSpPr>
            <a:spLocks noChangeArrowheads="1"/>
          </p:cNvSpPr>
          <p:nvPr/>
        </p:nvSpPr>
        <p:spPr bwMode="auto">
          <a:xfrm>
            <a:off x="7325638" y="2498033"/>
            <a:ext cx="29848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Myriad Pro" pitchFamily="34" charset="0"/>
                <a:ea typeface="微軟正黑體" panose="020B0604030504040204" pitchFamily="34" charset="-120"/>
                <a:cs typeface="新細明體" panose="02020500000000000000" pitchFamily="18" charset="-120"/>
              </a:defRPr>
            </a:lvl1pPr>
            <a:lvl2pPr marL="742950" indent="-285750">
              <a:spcBef>
                <a:spcPct val="20000"/>
              </a:spcBef>
              <a:buChar char="–"/>
              <a:defRPr kumimoji="1" sz="2800">
                <a:solidFill>
                  <a:schemeClr val="tx1"/>
                </a:solidFill>
                <a:latin typeface="Myriad Pro" pitchFamily="34" charset="0"/>
                <a:ea typeface="微軟正黑體" panose="020B0604030504040204" pitchFamily="34" charset="-120"/>
                <a:cs typeface="新細明體" panose="02020500000000000000" pitchFamily="18" charset="-120"/>
              </a:defRPr>
            </a:lvl2pPr>
            <a:lvl3pPr marL="1143000" indent="-228600">
              <a:spcBef>
                <a:spcPct val="20000"/>
              </a:spcBef>
              <a:buChar char="•"/>
              <a:defRPr kumimoji="1" sz="2400">
                <a:solidFill>
                  <a:schemeClr val="tx1"/>
                </a:solidFill>
                <a:latin typeface="Myriad Pro" pitchFamily="34" charset="0"/>
                <a:ea typeface="微軟正黑體" panose="020B0604030504040204" pitchFamily="34" charset="-120"/>
                <a:cs typeface="新細明體" panose="02020500000000000000" pitchFamily="18" charset="-120"/>
              </a:defRPr>
            </a:lvl3pPr>
            <a:lvl4pPr marL="1600200" indent="-228600">
              <a:spcBef>
                <a:spcPct val="20000"/>
              </a:spcBef>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4pPr>
            <a:lvl5pPr marL="2057400" indent="-228600">
              <a:spcBef>
                <a:spcPct val="20000"/>
              </a:spcBef>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9pPr>
          </a:lstStyle>
          <a:p>
            <a:pPr eaLnBrk="1" hangingPunct="1">
              <a:spcBef>
                <a:spcPct val="0"/>
              </a:spcBef>
              <a:buFontTx/>
              <a:buNone/>
            </a:pPr>
            <a:r>
              <a:rPr lang="en-US" altLang="zh-TW" sz="1500" b="1" dirty="0">
                <a:solidFill>
                  <a:srgbClr val="C00000"/>
                </a:solidFill>
                <a:latin typeface="微軟正黑體" panose="020B0604030504040204" pitchFamily="34" charset="-120"/>
              </a:rPr>
              <a:t>3</a:t>
            </a:r>
          </a:p>
        </p:txBody>
      </p:sp>
      <p:sp>
        <p:nvSpPr>
          <p:cNvPr id="31" name="矩形 30">
            <a:extLst>
              <a:ext uri="{FF2B5EF4-FFF2-40B4-BE49-F238E27FC236}">
                <a16:creationId xmlns:a16="http://schemas.microsoft.com/office/drawing/2014/main" id="{2BA14793-1E3E-4C51-BF6D-DB1E096ABA61}"/>
              </a:ext>
            </a:extLst>
          </p:cNvPr>
          <p:cNvSpPr>
            <a:spLocks noChangeArrowheads="1"/>
          </p:cNvSpPr>
          <p:nvPr/>
        </p:nvSpPr>
        <p:spPr bwMode="auto">
          <a:xfrm>
            <a:off x="4805735" y="3462974"/>
            <a:ext cx="35779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Myriad Pro" pitchFamily="34" charset="0"/>
                <a:ea typeface="微軟正黑體" panose="020B0604030504040204" pitchFamily="34" charset="-120"/>
                <a:cs typeface="新細明體" panose="02020500000000000000" pitchFamily="18" charset="-120"/>
              </a:defRPr>
            </a:lvl1pPr>
            <a:lvl2pPr marL="742950" indent="-285750">
              <a:spcBef>
                <a:spcPct val="20000"/>
              </a:spcBef>
              <a:buChar char="–"/>
              <a:defRPr kumimoji="1" sz="2800">
                <a:solidFill>
                  <a:schemeClr val="tx1"/>
                </a:solidFill>
                <a:latin typeface="Myriad Pro" pitchFamily="34" charset="0"/>
                <a:ea typeface="微軟正黑體" panose="020B0604030504040204" pitchFamily="34" charset="-120"/>
                <a:cs typeface="新細明體" panose="02020500000000000000" pitchFamily="18" charset="-120"/>
              </a:defRPr>
            </a:lvl2pPr>
            <a:lvl3pPr marL="1143000" indent="-228600">
              <a:spcBef>
                <a:spcPct val="20000"/>
              </a:spcBef>
              <a:buChar char="•"/>
              <a:defRPr kumimoji="1" sz="2400">
                <a:solidFill>
                  <a:schemeClr val="tx1"/>
                </a:solidFill>
                <a:latin typeface="Myriad Pro" pitchFamily="34" charset="0"/>
                <a:ea typeface="微軟正黑體" panose="020B0604030504040204" pitchFamily="34" charset="-120"/>
                <a:cs typeface="新細明體" panose="02020500000000000000" pitchFamily="18" charset="-120"/>
              </a:defRPr>
            </a:lvl3pPr>
            <a:lvl4pPr marL="1600200" indent="-228600">
              <a:spcBef>
                <a:spcPct val="20000"/>
              </a:spcBef>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4pPr>
            <a:lvl5pPr marL="2057400" indent="-228600">
              <a:spcBef>
                <a:spcPct val="20000"/>
              </a:spcBef>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9pPr>
          </a:lstStyle>
          <a:p>
            <a:pPr eaLnBrk="1" hangingPunct="1">
              <a:spcBef>
                <a:spcPct val="0"/>
              </a:spcBef>
              <a:buFontTx/>
              <a:buNone/>
            </a:pPr>
            <a:r>
              <a:rPr lang="zh-TW" altLang="en-US" sz="1350" dirty="0">
                <a:solidFill>
                  <a:srgbClr val="00B050"/>
                </a:solidFill>
                <a:latin typeface="微軟正黑體" panose="020B0604030504040204" pitchFamily="34" charset="-120"/>
              </a:rPr>
              <a:t>加</a:t>
            </a:r>
            <a:endParaRPr lang="en-US" altLang="zh-TW" sz="1350" dirty="0">
              <a:solidFill>
                <a:srgbClr val="00B050"/>
              </a:solidFill>
              <a:latin typeface="微軟正黑體" panose="020B0604030504040204" pitchFamily="34" charset="-120"/>
            </a:endParaRPr>
          </a:p>
          <a:p>
            <a:pPr eaLnBrk="1" hangingPunct="1">
              <a:spcBef>
                <a:spcPct val="0"/>
              </a:spcBef>
              <a:buFontTx/>
              <a:buNone/>
            </a:pPr>
            <a:r>
              <a:rPr lang="zh-TW" altLang="en-US" sz="1350" dirty="0">
                <a:solidFill>
                  <a:srgbClr val="00B050"/>
                </a:solidFill>
                <a:latin typeface="微軟正黑體" panose="020B0604030504040204" pitchFamily="34" charset="-120"/>
              </a:rPr>
              <a:t>以</a:t>
            </a:r>
            <a:endParaRPr lang="en-US" altLang="zh-TW" sz="1350" dirty="0">
              <a:solidFill>
                <a:srgbClr val="00B050"/>
              </a:solidFill>
              <a:latin typeface="微軟正黑體" panose="020B0604030504040204" pitchFamily="34" charset="-120"/>
            </a:endParaRPr>
          </a:p>
          <a:p>
            <a:pPr eaLnBrk="1" hangingPunct="1">
              <a:spcBef>
                <a:spcPct val="0"/>
              </a:spcBef>
              <a:buFontTx/>
              <a:buNone/>
            </a:pPr>
            <a:r>
              <a:rPr lang="zh-TW" altLang="en-US" sz="1350" dirty="0">
                <a:solidFill>
                  <a:srgbClr val="00B050"/>
                </a:solidFill>
                <a:latin typeface="微軟正黑體" panose="020B0604030504040204" pitchFamily="34" charset="-120"/>
              </a:rPr>
              <a:t>重</a:t>
            </a:r>
            <a:endParaRPr lang="en-US" altLang="zh-TW" sz="1350" dirty="0">
              <a:solidFill>
                <a:srgbClr val="00B050"/>
              </a:solidFill>
              <a:latin typeface="微軟正黑體" panose="020B0604030504040204" pitchFamily="34" charset="-120"/>
            </a:endParaRPr>
          </a:p>
          <a:p>
            <a:pPr eaLnBrk="1" hangingPunct="1">
              <a:spcBef>
                <a:spcPct val="0"/>
              </a:spcBef>
              <a:buFontTx/>
              <a:buNone/>
            </a:pPr>
            <a:r>
              <a:rPr lang="zh-TW" altLang="en-US" sz="1350">
                <a:solidFill>
                  <a:srgbClr val="00B050"/>
                </a:solidFill>
                <a:latin typeface="微軟正黑體" panose="020B0604030504040204" pitchFamily="34" charset="-120"/>
              </a:rPr>
              <a:t>點</a:t>
            </a:r>
            <a:endParaRPr lang="en-US" altLang="zh-TW" sz="1350" dirty="0">
              <a:solidFill>
                <a:srgbClr val="00B050"/>
              </a:solidFill>
              <a:latin typeface="微軟正黑體" panose="020B0604030504040204" pitchFamily="34" charset="-120"/>
            </a:endParaRPr>
          </a:p>
          <a:p>
            <a:pPr eaLnBrk="1" hangingPunct="1">
              <a:spcBef>
                <a:spcPct val="0"/>
              </a:spcBef>
              <a:buFontTx/>
              <a:buNone/>
            </a:pPr>
            <a:r>
              <a:rPr lang="zh-TW" altLang="en-US" sz="1350" dirty="0">
                <a:solidFill>
                  <a:srgbClr val="00B050"/>
                </a:solidFill>
                <a:latin typeface="微軟正黑體" panose="020B0604030504040204" pitchFamily="34" charset="-120"/>
              </a:rPr>
              <a:t>描</a:t>
            </a:r>
            <a:endParaRPr lang="en-US" altLang="zh-TW" sz="1350" dirty="0">
              <a:solidFill>
                <a:srgbClr val="00B050"/>
              </a:solidFill>
              <a:latin typeface="微軟正黑體" panose="020B0604030504040204" pitchFamily="34" charset="-120"/>
            </a:endParaRPr>
          </a:p>
          <a:p>
            <a:pPr eaLnBrk="1" hangingPunct="1">
              <a:spcBef>
                <a:spcPct val="0"/>
              </a:spcBef>
              <a:buFontTx/>
              <a:buNone/>
            </a:pPr>
            <a:r>
              <a:rPr lang="zh-TW" altLang="en-US" sz="1350" dirty="0">
                <a:solidFill>
                  <a:srgbClr val="00B050"/>
                </a:solidFill>
                <a:latin typeface="微軟正黑體" panose="020B0604030504040204" pitchFamily="34" charset="-120"/>
              </a:rPr>
              <a:t>述</a:t>
            </a:r>
            <a:endParaRPr lang="en-US" altLang="zh-TW" sz="1350" dirty="0">
              <a:solidFill>
                <a:srgbClr val="00B050"/>
              </a:solidFill>
              <a:latin typeface="微軟正黑體" panose="020B0604030504040204" pitchFamily="34" charset="-120"/>
            </a:endParaRPr>
          </a:p>
        </p:txBody>
      </p:sp>
      <p:sp>
        <p:nvSpPr>
          <p:cNvPr id="36" name="矩形 35">
            <a:extLst>
              <a:ext uri="{FF2B5EF4-FFF2-40B4-BE49-F238E27FC236}">
                <a16:creationId xmlns:a16="http://schemas.microsoft.com/office/drawing/2014/main" id="{708C2ACD-A28B-4E59-8461-B659AF864984}"/>
              </a:ext>
            </a:extLst>
          </p:cNvPr>
          <p:cNvSpPr>
            <a:spLocks noChangeArrowheads="1"/>
          </p:cNvSpPr>
          <p:nvPr/>
        </p:nvSpPr>
        <p:spPr bwMode="auto">
          <a:xfrm>
            <a:off x="5976560" y="3467229"/>
            <a:ext cx="35779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Myriad Pro" pitchFamily="34" charset="0"/>
                <a:ea typeface="微軟正黑體" panose="020B0604030504040204" pitchFamily="34" charset="-120"/>
                <a:cs typeface="新細明體" panose="02020500000000000000" pitchFamily="18" charset="-120"/>
              </a:defRPr>
            </a:lvl1pPr>
            <a:lvl2pPr marL="742950" indent="-285750">
              <a:spcBef>
                <a:spcPct val="20000"/>
              </a:spcBef>
              <a:buChar char="–"/>
              <a:defRPr kumimoji="1" sz="2800">
                <a:solidFill>
                  <a:schemeClr val="tx1"/>
                </a:solidFill>
                <a:latin typeface="Myriad Pro" pitchFamily="34" charset="0"/>
                <a:ea typeface="微軟正黑體" panose="020B0604030504040204" pitchFamily="34" charset="-120"/>
                <a:cs typeface="新細明體" panose="02020500000000000000" pitchFamily="18" charset="-120"/>
              </a:defRPr>
            </a:lvl2pPr>
            <a:lvl3pPr marL="1143000" indent="-228600">
              <a:spcBef>
                <a:spcPct val="20000"/>
              </a:spcBef>
              <a:buChar char="•"/>
              <a:defRPr kumimoji="1" sz="2400">
                <a:solidFill>
                  <a:schemeClr val="tx1"/>
                </a:solidFill>
                <a:latin typeface="Myriad Pro" pitchFamily="34" charset="0"/>
                <a:ea typeface="微軟正黑體" panose="020B0604030504040204" pitchFamily="34" charset="-120"/>
                <a:cs typeface="新細明體" panose="02020500000000000000" pitchFamily="18" charset="-120"/>
              </a:defRPr>
            </a:lvl3pPr>
            <a:lvl4pPr marL="1600200" indent="-228600">
              <a:spcBef>
                <a:spcPct val="20000"/>
              </a:spcBef>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4pPr>
            <a:lvl5pPr marL="2057400" indent="-228600">
              <a:spcBef>
                <a:spcPct val="20000"/>
              </a:spcBef>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9pPr>
          </a:lstStyle>
          <a:p>
            <a:pPr eaLnBrk="1" hangingPunct="1">
              <a:spcBef>
                <a:spcPct val="0"/>
              </a:spcBef>
              <a:buFontTx/>
              <a:buNone/>
            </a:pPr>
            <a:r>
              <a:rPr lang="zh-TW" altLang="en-US" sz="1350" dirty="0">
                <a:solidFill>
                  <a:srgbClr val="00B050"/>
                </a:solidFill>
                <a:latin typeface="微軟正黑體" panose="020B0604030504040204" pitchFamily="34" charset="-120"/>
              </a:rPr>
              <a:t>在</a:t>
            </a:r>
            <a:endParaRPr lang="en-US" altLang="zh-TW" sz="1350" dirty="0">
              <a:solidFill>
                <a:srgbClr val="00B050"/>
              </a:solidFill>
              <a:latin typeface="微軟正黑體" panose="020B0604030504040204" pitchFamily="34" charset="-120"/>
            </a:endParaRPr>
          </a:p>
          <a:p>
            <a:pPr eaLnBrk="1" hangingPunct="1">
              <a:spcBef>
                <a:spcPct val="0"/>
              </a:spcBef>
              <a:buFontTx/>
              <a:buNone/>
            </a:pPr>
            <a:r>
              <a:rPr lang="zh-TW" altLang="en-US" sz="1350" dirty="0">
                <a:solidFill>
                  <a:srgbClr val="00B050"/>
                </a:solidFill>
                <a:latin typeface="微軟正黑體" panose="020B0604030504040204" pitchFamily="34" charset="-120"/>
              </a:rPr>
              <a:t>二</a:t>
            </a:r>
            <a:endParaRPr lang="en-US" altLang="zh-TW" sz="1350" dirty="0">
              <a:solidFill>
                <a:srgbClr val="00B050"/>
              </a:solidFill>
              <a:latin typeface="微軟正黑體" panose="020B0604030504040204" pitchFamily="34" charset="-120"/>
            </a:endParaRPr>
          </a:p>
          <a:p>
            <a:pPr eaLnBrk="1" hangingPunct="1">
              <a:spcBef>
                <a:spcPct val="0"/>
              </a:spcBef>
              <a:buFontTx/>
              <a:buNone/>
            </a:pPr>
            <a:r>
              <a:rPr lang="zh-TW" altLang="en-US" sz="1350" dirty="0">
                <a:solidFill>
                  <a:srgbClr val="00B050"/>
                </a:solidFill>
                <a:latin typeface="微軟正黑體" panose="020B0604030504040204" pitchFamily="34" charset="-120"/>
              </a:rPr>
              <a:t>分</a:t>
            </a:r>
            <a:endParaRPr lang="en-US" altLang="zh-TW" sz="1350" dirty="0">
              <a:solidFill>
                <a:srgbClr val="00B050"/>
              </a:solidFill>
              <a:latin typeface="微軟正黑體" panose="020B0604030504040204" pitchFamily="34" charset="-120"/>
            </a:endParaRPr>
          </a:p>
          <a:p>
            <a:pPr eaLnBrk="1" hangingPunct="1">
              <a:spcBef>
                <a:spcPct val="0"/>
              </a:spcBef>
              <a:buFontTx/>
              <a:buNone/>
            </a:pPr>
            <a:r>
              <a:rPr lang="zh-TW" altLang="en-US" sz="1350">
                <a:solidFill>
                  <a:srgbClr val="00B050"/>
                </a:solidFill>
                <a:latin typeface="微軟正黑體" panose="020B0604030504040204" pitchFamily="34" charset="-120"/>
              </a:rPr>
              <a:t>鐘</a:t>
            </a:r>
            <a:endParaRPr lang="en-US" altLang="zh-TW" sz="1350" dirty="0">
              <a:solidFill>
                <a:srgbClr val="00B050"/>
              </a:solidFill>
              <a:latin typeface="微軟正黑體" panose="020B0604030504040204" pitchFamily="34" charset="-120"/>
            </a:endParaRPr>
          </a:p>
          <a:p>
            <a:pPr eaLnBrk="1" hangingPunct="1">
              <a:spcBef>
                <a:spcPct val="0"/>
              </a:spcBef>
              <a:buFontTx/>
              <a:buNone/>
            </a:pPr>
            <a:r>
              <a:rPr lang="zh-TW" altLang="en-US" sz="1350">
                <a:solidFill>
                  <a:srgbClr val="00B050"/>
                </a:solidFill>
                <a:latin typeface="微軟正黑體" panose="020B0604030504040204" pitchFamily="34" charset="-120"/>
              </a:rPr>
              <a:t>內</a:t>
            </a:r>
            <a:endParaRPr lang="en-US" altLang="zh-TW" sz="1350" dirty="0">
              <a:solidFill>
                <a:srgbClr val="00B050"/>
              </a:solidFill>
              <a:latin typeface="微軟正黑體" panose="020B0604030504040204" pitchFamily="34" charset="-120"/>
            </a:endParaRPr>
          </a:p>
          <a:p>
            <a:pPr eaLnBrk="1" hangingPunct="1">
              <a:spcBef>
                <a:spcPct val="0"/>
              </a:spcBef>
              <a:buFontTx/>
              <a:buNone/>
            </a:pPr>
            <a:r>
              <a:rPr lang="zh-TW" altLang="en-US" sz="1350" dirty="0">
                <a:solidFill>
                  <a:srgbClr val="00B050"/>
                </a:solidFill>
                <a:latin typeface="微軟正黑體" panose="020B0604030504040204" pitchFamily="34" charset="-120"/>
              </a:rPr>
              <a:t>做</a:t>
            </a:r>
            <a:endParaRPr lang="en-US" altLang="zh-TW" sz="1350" dirty="0">
              <a:solidFill>
                <a:srgbClr val="00B050"/>
              </a:solidFill>
              <a:latin typeface="微軟正黑體" panose="020B0604030504040204" pitchFamily="34" charset="-120"/>
            </a:endParaRPr>
          </a:p>
          <a:p>
            <a:pPr eaLnBrk="1" hangingPunct="1">
              <a:spcBef>
                <a:spcPct val="0"/>
              </a:spcBef>
              <a:buFontTx/>
              <a:buNone/>
            </a:pPr>
            <a:r>
              <a:rPr lang="zh-TW" altLang="en-US" sz="1350" dirty="0">
                <a:solidFill>
                  <a:srgbClr val="00B050"/>
                </a:solidFill>
                <a:latin typeface="微軟正黑體" panose="020B0604030504040204" pitchFamily="34" charset="-120"/>
              </a:rPr>
              <a:t>解</a:t>
            </a:r>
            <a:endParaRPr lang="en-US" altLang="zh-TW" sz="1350" dirty="0">
              <a:solidFill>
                <a:srgbClr val="00B050"/>
              </a:solidFill>
              <a:latin typeface="微軟正黑體" panose="020B0604030504040204" pitchFamily="34" charset="-120"/>
            </a:endParaRPr>
          </a:p>
          <a:p>
            <a:pPr eaLnBrk="1" hangingPunct="1">
              <a:spcBef>
                <a:spcPct val="0"/>
              </a:spcBef>
              <a:buFontTx/>
              <a:buNone/>
            </a:pPr>
            <a:r>
              <a:rPr lang="zh-TW" altLang="en-US" sz="1350" dirty="0">
                <a:solidFill>
                  <a:srgbClr val="00B050"/>
                </a:solidFill>
                <a:latin typeface="微軟正黑體" panose="020B0604030504040204" pitchFamily="34" charset="-120"/>
              </a:rPr>
              <a:t>答</a:t>
            </a:r>
            <a:endParaRPr lang="en-US" altLang="zh-TW" sz="1350" dirty="0">
              <a:solidFill>
                <a:srgbClr val="00B050"/>
              </a:solidFill>
              <a:latin typeface="微軟正黑體" panose="020B0604030504040204" pitchFamily="34" charset="-120"/>
            </a:endParaRPr>
          </a:p>
        </p:txBody>
      </p:sp>
      <p:sp>
        <p:nvSpPr>
          <p:cNvPr id="37" name="矩形 36">
            <a:extLst>
              <a:ext uri="{FF2B5EF4-FFF2-40B4-BE49-F238E27FC236}">
                <a16:creationId xmlns:a16="http://schemas.microsoft.com/office/drawing/2014/main" id="{567E35DF-726F-4EE7-A8E7-806DB5B1BB4F}"/>
              </a:ext>
            </a:extLst>
          </p:cNvPr>
          <p:cNvSpPr>
            <a:spLocks noChangeArrowheads="1"/>
          </p:cNvSpPr>
          <p:nvPr/>
        </p:nvSpPr>
        <p:spPr bwMode="auto">
          <a:xfrm>
            <a:off x="7235070" y="3462975"/>
            <a:ext cx="357790" cy="154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Myriad Pro" pitchFamily="34" charset="0"/>
                <a:ea typeface="微軟正黑體" panose="020B0604030504040204" pitchFamily="34" charset="-120"/>
                <a:cs typeface="新細明體" panose="02020500000000000000" pitchFamily="18" charset="-120"/>
              </a:defRPr>
            </a:lvl1pPr>
            <a:lvl2pPr marL="742950" indent="-285750">
              <a:spcBef>
                <a:spcPct val="20000"/>
              </a:spcBef>
              <a:buChar char="–"/>
              <a:defRPr kumimoji="1" sz="2800">
                <a:solidFill>
                  <a:schemeClr val="tx1"/>
                </a:solidFill>
                <a:latin typeface="Myriad Pro" pitchFamily="34" charset="0"/>
                <a:ea typeface="微軟正黑體" panose="020B0604030504040204" pitchFamily="34" charset="-120"/>
                <a:cs typeface="新細明體" panose="02020500000000000000" pitchFamily="18" charset="-120"/>
              </a:defRPr>
            </a:lvl2pPr>
            <a:lvl3pPr marL="1143000" indent="-228600">
              <a:spcBef>
                <a:spcPct val="20000"/>
              </a:spcBef>
              <a:buChar char="•"/>
              <a:defRPr kumimoji="1" sz="2400">
                <a:solidFill>
                  <a:schemeClr val="tx1"/>
                </a:solidFill>
                <a:latin typeface="Myriad Pro" pitchFamily="34" charset="0"/>
                <a:ea typeface="微軟正黑體" panose="020B0604030504040204" pitchFamily="34" charset="-120"/>
                <a:cs typeface="新細明體" panose="02020500000000000000" pitchFamily="18" charset="-120"/>
              </a:defRPr>
            </a:lvl3pPr>
            <a:lvl4pPr marL="1600200" indent="-228600">
              <a:spcBef>
                <a:spcPct val="20000"/>
              </a:spcBef>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4pPr>
            <a:lvl5pPr marL="2057400" indent="-228600">
              <a:spcBef>
                <a:spcPct val="20000"/>
              </a:spcBef>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9pPr>
          </a:lstStyle>
          <a:p>
            <a:pPr eaLnBrk="1" hangingPunct="1">
              <a:spcBef>
                <a:spcPct val="0"/>
              </a:spcBef>
              <a:buFontTx/>
              <a:buNone/>
            </a:pPr>
            <a:r>
              <a:rPr lang="zh-TW" altLang="en-US" sz="1350" dirty="0">
                <a:solidFill>
                  <a:srgbClr val="00B050"/>
                </a:solidFill>
                <a:latin typeface="微軟正黑體" panose="020B0604030504040204" pitchFamily="34" charset="-120"/>
              </a:rPr>
              <a:t>提</a:t>
            </a:r>
            <a:endParaRPr lang="en-US" altLang="zh-TW" sz="1350" dirty="0">
              <a:solidFill>
                <a:srgbClr val="00B050"/>
              </a:solidFill>
              <a:latin typeface="微軟正黑體" panose="020B0604030504040204" pitchFamily="34" charset="-120"/>
            </a:endParaRPr>
          </a:p>
          <a:p>
            <a:pPr eaLnBrk="1" hangingPunct="1">
              <a:spcBef>
                <a:spcPct val="0"/>
              </a:spcBef>
              <a:buFontTx/>
              <a:buNone/>
            </a:pPr>
            <a:r>
              <a:rPr lang="zh-TW" altLang="en-US" sz="1350">
                <a:solidFill>
                  <a:srgbClr val="00B050"/>
                </a:solidFill>
                <a:latin typeface="微軟正黑體" panose="020B0604030504040204" pitchFamily="34" charset="-120"/>
              </a:rPr>
              <a:t>問</a:t>
            </a:r>
            <a:endParaRPr lang="en-US" altLang="zh-TW" sz="1350" dirty="0">
              <a:solidFill>
                <a:srgbClr val="00B050"/>
              </a:solidFill>
              <a:latin typeface="微軟正黑體" panose="020B0604030504040204" pitchFamily="34" charset="-120"/>
            </a:endParaRPr>
          </a:p>
          <a:p>
            <a:pPr eaLnBrk="1" hangingPunct="1">
              <a:spcBef>
                <a:spcPct val="0"/>
              </a:spcBef>
              <a:buFontTx/>
              <a:buNone/>
            </a:pPr>
            <a:r>
              <a:rPr lang="zh-TW" altLang="en-US" sz="1350" dirty="0">
                <a:solidFill>
                  <a:srgbClr val="00B050"/>
                </a:solidFill>
                <a:latin typeface="微軟正黑體" panose="020B0604030504040204" pitchFamily="34" charset="-120"/>
              </a:rPr>
              <a:t>者</a:t>
            </a:r>
            <a:endParaRPr lang="en-US" altLang="zh-TW" sz="1350" dirty="0">
              <a:solidFill>
                <a:srgbClr val="00B050"/>
              </a:solidFill>
              <a:latin typeface="微軟正黑體" panose="020B0604030504040204" pitchFamily="34" charset="-120"/>
            </a:endParaRPr>
          </a:p>
          <a:p>
            <a:pPr eaLnBrk="1" hangingPunct="1">
              <a:spcBef>
                <a:spcPct val="0"/>
              </a:spcBef>
              <a:buFontTx/>
              <a:buNone/>
            </a:pPr>
            <a:r>
              <a:rPr lang="zh-TW" altLang="en-US" sz="1350">
                <a:solidFill>
                  <a:srgbClr val="00B050"/>
                </a:solidFill>
                <a:latin typeface="微軟正黑體" panose="020B0604030504040204" pitchFamily="34" charset="-120"/>
              </a:rPr>
              <a:t>確</a:t>
            </a:r>
            <a:endParaRPr lang="en-US" altLang="zh-TW" sz="1350" dirty="0">
              <a:solidFill>
                <a:srgbClr val="00B050"/>
              </a:solidFill>
              <a:latin typeface="微軟正黑體" panose="020B0604030504040204" pitchFamily="34" charset="-120"/>
            </a:endParaRPr>
          </a:p>
          <a:p>
            <a:pPr eaLnBrk="1" hangingPunct="1">
              <a:spcBef>
                <a:spcPct val="0"/>
              </a:spcBef>
              <a:buFontTx/>
              <a:buNone/>
            </a:pPr>
            <a:r>
              <a:rPr lang="zh-TW" altLang="en-US" sz="1350">
                <a:solidFill>
                  <a:srgbClr val="00B050"/>
                </a:solidFill>
                <a:latin typeface="微軟正黑體" panose="020B0604030504040204" pitchFamily="34" charset="-120"/>
              </a:rPr>
              <a:t>認</a:t>
            </a:r>
            <a:endParaRPr lang="en-US" altLang="zh-TW" sz="1350" dirty="0">
              <a:solidFill>
                <a:srgbClr val="00B050"/>
              </a:solidFill>
              <a:latin typeface="微軟正黑體" panose="020B0604030504040204" pitchFamily="34" charset="-120"/>
            </a:endParaRPr>
          </a:p>
          <a:p>
            <a:pPr eaLnBrk="1" hangingPunct="1">
              <a:spcBef>
                <a:spcPct val="0"/>
              </a:spcBef>
              <a:buFontTx/>
              <a:buNone/>
            </a:pPr>
            <a:r>
              <a:rPr lang="zh-TW" altLang="en-US" sz="1350" dirty="0">
                <a:solidFill>
                  <a:srgbClr val="00B050"/>
                </a:solidFill>
                <a:latin typeface="微軟正黑體" panose="020B0604030504040204" pitchFamily="34" charset="-120"/>
              </a:rPr>
              <a:t>解</a:t>
            </a:r>
            <a:endParaRPr lang="en-US" altLang="zh-TW" sz="1350" dirty="0">
              <a:solidFill>
                <a:srgbClr val="00B050"/>
              </a:solidFill>
              <a:latin typeface="微軟正黑體" panose="020B0604030504040204" pitchFamily="34" charset="-120"/>
            </a:endParaRPr>
          </a:p>
          <a:p>
            <a:pPr eaLnBrk="1" hangingPunct="1">
              <a:spcBef>
                <a:spcPct val="0"/>
              </a:spcBef>
              <a:buFontTx/>
              <a:buNone/>
            </a:pPr>
            <a:r>
              <a:rPr lang="zh-TW" altLang="en-US" sz="1350" dirty="0">
                <a:solidFill>
                  <a:srgbClr val="00B050"/>
                </a:solidFill>
                <a:latin typeface="微軟正黑體" panose="020B0604030504040204" pitchFamily="34" charset="-120"/>
              </a:rPr>
              <a:t>答</a:t>
            </a:r>
            <a:endParaRPr lang="en-US" altLang="zh-TW" sz="1350" dirty="0">
              <a:solidFill>
                <a:srgbClr val="00B050"/>
              </a:solidFill>
              <a:latin typeface="微軟正黑體" panose="020B0604030504040204" pitchFamily="34" charset="-120"/>
            </a:endParaRPr>
          </a:p>
        </p:txBody>
      </p:sp>
      <p:sp>
        <p:nvSpPr>
          <p:cNvPr id="39" name="矩形 38">
            <a:extLst>
              <a:ext uri="{FF2B5EF4-FFF2-40B4-BE49-F238E27FC236}">
                <a16:creationId xmlns:a16="http://schemas.microsoft.com/office/drawing/2014/main" id="{7C486D28-15F3-4241-BF4F-2C7734475D1E}"/>
              </a:ext>
            </a:extLst>
          </p:cNvPr>
          <p:cNvSpPr>
            <a:spLocks noChangeArrowheads="1"/>
          </p:cNvSpPr>
          <p:nvPr/>
        </p:nvSpPr>
        <p:spPr bwMode="auto">
          <a:xfrm>
            <a:off x="8572768" y="3201709"/>
            <a:ext cx="357790" cy="154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Myriad Pro" pitchFamily="34" charset="0"/>
                <a:ea typeface="微軟正黑體" panose="020B0604030504040204" pitchFamily="34" charset="-120"/>
                <a:cs typeface="新細明體" panose="02020500000000000000" pitchFamily="18" charset="-120"/>
              </a:defRPr>
            </a:lvl1pPr>
            <a:lvl2pPr marL="742950" indent="-285750">
              <a:spcBef>
                <a:spcPct val="20000"/>
              </a:spcBef>
              <a:buChar char="–"/>
              <a:defRPr kumimoji="1" sz="2800">
                <a:solidFill>
                  <a:schemeClr val="tx1"/>
                </a:solidFill>
                <a:latin typeface="Myriad Pro" pitchFamily="34" charset="0"/>
                <a:ea typeface="微軟正黑體" panose="020B0604030504040204" pitchFamily="34" charset="-120"/>
                <a:cs typeface="新細明體" panose="02020500000000000000" pitchFamily="18" charset="-120"/>
              </a:defRPr>
            </a:lvl2pPr>
            <a:lvl3pPr marL="1143000" indent="-228600">
              <a:spcBef>
                <a:spcPct val="20000"/>
              </a:spcBef>
              <a:buChar char="•"/>
              <a:defRPr kumimoji="1" sz="2400">
                <a:solidFill>
                  <a:schemeClr val="tx1"/>
                </a:solidFill>
                <a:latin typeface="Myriad Pro" pitchFamily="34" charset="0"/>
                <a:ea typeface="微軟正黑體" panose="020B0604030504040204" pitchFamily="34" charset="-120"/>
                <a:cs typeface="新細明體" panose="02020500000000000000" pitchFamily="18" charset="-120"/>
              </a:defRPr>
            </a:lvl3pPr>
            <a:lvl4pPr marL="1600200" indent="-228600">
              <a:spcBef>
                <a:spcPct val="20000"/>
              </a:spcBef>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4pPr>
            <a:lvl5pPr marL="2057400" indent="-228600">
              <a:spcBef>
                <a:spcPct val="20000"/>
              </a:spcBef>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Myriad Pro" pitchFamily="34" charset="0"/>
                <a:ea typeface="微軟正黑體" panose="020B0604030504040204" pitchFamily="34" charset="-120"/>
                <a:cs typeface="新細明體" panose="02020500000000000000" pitchFamily="18" charset="-120"/>
              </a:defRPr>
            </a:lvl9pPr>
          </a:lstStyle>
          <a:p>
            <a:pPr eaLnBrk="1" hangingPunct="1">
              <a:spcBef>
                <a:spcPct val="0"/>
              </a:spcBef>
              <a:buFontTx/>
              <a:buNone/>
            </a:pPr>
            <a:r>
              <a:rPr lang="zh-TW" altLang="en-US" sz="1350" b="1" dirty="0">
                <a:solidFill>
                  <a:srgbClr val="C00000"/>
                </a:solidFill>
                <a:latin typeface="微軟正黑體" panose="020B0604030504040204" pitchFamily="34" charset="-120"/>
              </a:rPr>
              <a:t>最</a:t>
            </a:r>
            <a:endParaRPr lang="en-US" altLang="zh-TW" sz="1350" b="1" dirty="0">
              <a:solidFill>
                <a:srgbClr val="C00000"/>
              </a:solidFill>
              <a:latin typeface="微軟正黑體" panose="020B0604030504040204" pitchFamily="34" charset="-120"/>
            </a:endParaRPr>
          </a:p>
          <a:p>
            <a:pPr eaLnBrk="1" hangingPunct="1">
              <a:spcBef>
                <a:spcPct val="0"/>
              </a:spcBef>
              <a:buFontTx/>
              <a:buNone/>
            </a:pPr>
            <a:r>
              <a:rPr lang="zh-TW" altLang="en-US" sz="1350" b="1">
                <a:solidFill>
                  <a:srgbClr val="C00000"/>
                </a:solidFill>
                <a:latin typeface="微軟正黑體" panose="020B0604030504040204" pitchFamily="34" charset="-120"/>
              </a:rPr>
              <a:t>後</a:t>
            </a:r>
            <a:endParaRPr lang="en-US" altLang="zh-TW" sz="1350" b="1" dirty="0">
              <a:solidFill>
                <a:srgbClr val="C00000"/>
              </a:solidFill>
              <a:latin typeface="微軟正黑體" panose="020B0604030504040204" pitchFamily="34" charset="-120"/>
            </a:endParaRPr>
          </a:p>
          <a:p>
            <a:pPr eaLnBrk="1" hangingPunct="1">
              <a:spcBef>
                <a:spcPct val="0"/>
              </a:spcBef>
              <a:buFontTx/>
              <a:buNone/>
            </a:pPr>
            <a:r>
              <a:rPr lang="zh-TW" altLang="en-US" sz="1350" b="1" dirty="0">
                <a:solidFill>
                  <a:srgbClr val="C00000"/>
                </a:solidFill>
                <a:latin typeface="微軟正黑體" panose="020B0604030504040204" pitchFamily="34" charset="-120"/>
              </a:rPr>
              <a:t>的</a:t>
            </a:r>
            <a:endParaRPr lang="en-US" altLang="zh-TW" sz="1350" b="1" dirty="0">
              <a:solidFill>
                <a:srgbClr val="C00000"/>
              </a:solidFill>
              <a:latin typeface="微軟正黑體" panose="020B0604030504040204" pitchFamily="34" charset="-120"/>
            </a:endParaRPr>
          </a:p>
          <a:p>
            <a:pPr eaLnBrk="1" hangingPunct="1">
              <a:spcBef>
                <a:spcPct val="0"/>
              </a:spcBef>
              <a:buFontTx/>
              <a:buNone/>
            </a:pPr>
            <a:r>
              <a:rPr lang="zh-TW" altLang="en-US" sz="1350" b="1" dirty="0">
                <a:solidFill>
                  <a:srgbClr val="C00000"/>
                </a:solidFill>
                <a:latin typeface="微軟正黑體" panose="020B0604030504040204" pitchFamily="34" charset="-120"/>
              </a:rPr>
              <a:t>回</a:t>
            </a:r>
            <a:endParaRPr lang="en-US" altLang="zh-TW" sz="1350" b="1" dirty="0">
              <a:solidFill>
                <a:srgbClr val="C00000"/>
              </a:solidFill>
              <a:latin typeface="微軟正黑體" panose="020B0604030504040204" pitchFamily="34" charset="-120"/>
            </a:endParaRPr>
          </a:p>
          <a:p>
            <a:pPr eaLnBrk="1" hangingPunct="1">
              <a:spcBef>
                <a:spcPct val="0"/>
              </a:spcBef>
              <a:buFontTx/>
              <a:buNone/>
            </a:pPr>
            <a:r>
              <a:rPr lang="zh-TW" altLang="en-US" sz="1350" b="1">
                <a:solidFill>
                  <a:srgbClr val="C00000"/>
                </a:solidFill>
                <a:latin typeface="微軟正黑體" panose="020B0604030504040204" pitchFamily="34" charset="-120"/>
              </a:rPr>
              <a:t>顧</a:t>
            </a:r>
            <a:endParaRPr lang="en-US" altLang="zh-TW" sz="1350" b="1" dirty="0">
              <a:solidFill>
                <a:srgbClr val="C00000"/>
              </a:solidFill>
              <a:latin typeface="微軟正黑體" panose="020B0604030504040204" pitchFamily="34" charset="-120"/>
            </a:endParaRPr>
          </a:p>
          <a:p>
            <a:pPr eaLnBrk="1" hangingPunct="1">
              <a:spcBef>
                <a:spcPct val="0"/>
              </a:spcBef>
              <a:buFontTx/>
              <a:buNone/>
            </a:pPr>
            <a:r>
              <a:rPr lang="zh-TW" altLang="en-US" sz="1350" b="1">
                <a:solidFill>
                  <a:srgbClr val="C00000"/>
                </a:solidFill>
                <a:latin typeface="微軟正黑體" panose="020B0604030504040204" pitchFamily="34" charset="-120"/>
              </a:rPr>
              <a:t>檢</a:t>
            </a:r>
            <a:endParaRPr lang="en-US" altLang="zh-TW" sz="1350" b="1" dirty="0">
              <a:solidFill>
                <a:srgbClr val="C00000"/>
              </a:solidFill>
              <a:latin typeface="微軟正黑體" panose="020B0604030504040204" pitchFamily="34" charset="-120"/>
            </a:endParaRPr>
          </a:p>
          <a:p>
            <a:pPr eaLnBrk="1" hangingPunct="1">
              <a:spcBef>
                <a:spcPct val="0"/>
              </a:spcBef>
              <a:buFontTx/>
              <a:buNone/>
            </a:pPr>
            <a:r>
              <a:rPr lang="zh-TW" altLang="en-US" sz="1350" b="1">
                <a:solidFill>
                  <a:srgbClr val="C00000"/>
                </a:solidFill>
                <a:latin typeface="微軟正黑體" panose="020B0604030504040204" pitchFamily="34" charset="-120"/>
              </a:rPr>
              <a:t>視</a:t>
            </a:r>
            <a:endParaRPr lang="en-US" altLang="zh-TW" sz="1350" b="1" dirty="0">
              <a:solidFill>
                <a:srgbClr val="C00000"/>
              </a:solidFill>
              <a:latin typeface="微軟正黑體" panose="020B0604030504040204" pitchFamily="34" charset="-120"/>
            </a:endParaRPr>
          </a:p>
        </p:txBody>
      </p:sp>
    </p:spTree>
    <p:extLst>
      <p:ext uri="{BB962C8B-B14F-4D97-AF65-F5344CB8AC3E}">
        <p14:creationId xmlns:p14="http://schemas.microsoft.com/office/powerpoint/2010/main" val="2268580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5120" y="0"/>
            <a:ext cx="1991360" cy="1325563"/>
          </a:xfrm>
        </p:spPr>
        <p:txBody>
          <a:bodyPr/>
          <a:lstStyle/>
          <a:p>
            <a:r>
              <a:rPr lang="zh-TW" altLang="en-US" dirty="0">
                <a:latin typeface="微軟正黑體" panose="020B0604030504040204" pitchFamily="34" charset="-120"/>
                <a:ea typeface="微軟正黑體" panose="020B0604030504040204" pitchFamily="34" charset="-120"/>
              </a:rPr>
              <a:t>薩提爾</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7208" y="535587"/>
            <a:ext cx="8089991" cy="5725225"/>
          </a:xfrm>
          <a:prstGeom prst="rect">
            <a:avLst/>
          </a:prstGeom>
        </p:spPr>
      </p:pic>
      <p:pic>
        <p:nvPicPr>
          <p:cNvPr id="6" name="圖片 5"/>
          <p:cNvPicPr>
            <a:picLocks noChangeAspect="1"/>
          </p:cNvPicPr>
          <p:nvPr/>
        </p:nvPicPr>
        <p:blipFill>
          <a:blip r:embed="rId3"/>
          <a:stretch>
            <a:fillRect/>
          </a:stretch>
        </p:blipFill>
        <p:spPr>
          <a:xfrm>
            <a:off x="0" y="1411114"/>
            <a:ext cx="3516565" cy="2541126"/>
          </a:xfrm>
          <a:prstGeom prst="rect">
            <a:avLst/>
          </a:prstGeom>
        </p:spPr>
      </p:pic>
      <p:sp>
        <p:nvSpPr>
          <p:cNvPr id="7" name="矩形 6"/>
          <p:cNvSpPr/>
          <p:nvPr/>
        </p:nvSpPr>
        <p:spPr>
          <a:xfrm>
            <a:off x="203633" y="4122137"/>
            <a:ext cx="3312932" cy="1867178"/>
          </a:xfrm>
          <a:prstGeom prst="rect">
            <a:avLst/>
          </a:prstGeom>
        </p:spPr>
        <p:txBody>
          <a:bodyPr wrap="square">
            <a:spAutoFit/>
          </a:bodyPr>
          <a:lstStyle/>
          <a:p>
            <a:r>
              <a:rPr lang="zh-TW" altLang="en-US" sz="1600" b="1" dirty="0">
                <a:solidFill>
                  <a:srgbClr val="000000"/>
                </a:solidFill>
                <a:effectLst/>
                <a:latin typeface="微軟正黑體" panose="020B0604030504040204" pitchFamily="34" charset="-120"/>
                <a:ea typeface="微軟正黑體" panose="020B0604030504040204" pitchFamily="34" charset="-120"/>
              </a:rPr>
              <a:t>維琴尼亞</a:t>
            </a:r>
            <a:r>
              <a:rPr lang="en-US" altLang="zh-TW" sz="1600" b="1" dirty="0">
                <a:solidFill>
                  <a:srgbClr val="000000"/>
                </a:solidFill>
                <a:effectLst/>
                <a:latin typeface="微軟正黑體" panose="020B0604030504040204" pitchFamily="34" charset="-120"/>
                <a:ea typeface="微軟正黑體" panose="020B0604030504040204" pitchFamily="34" charset="-120"/>
              </a:rPr>
              <a:t>·</a:t>
            </a:r>
            <a:r>
              <a:rPr lang="zh-TW" altLang="en-US" sz="1600" b="1" dirty="0">
                <a:solidFill>
                  <a:srgbClr val="000000"/>
                </a:solidFill>
                <a:effectLst/>
                <a:latin typeface="微軟正黑體" panose="020B0604030504040204" pitchFamily="34" charset="-120"/>
                <a:ea typeface="微軟正黑體" panose="020B0604030504040204" pitchFamily="34" charset="-120"/>
              </a:rPr>
              <a:t>薩提爾是美國人。</a:t>
            </a:r>
            <a:endParaRPr lang="en-US" altLang="zh-TW" sz="1600" b="1" dirty="0">
              <a:solidFill>
                <a:srgbClr val="000000"/>
              </a:solidFill>
              <a:effectLst/>
              <a:latin typeface="微軟正黑體" panose="020B0604030504040204" pitchFamily="34" charset="-120"/>
              <a:ea typeface="微軟正黑體" panose="020B0604030504040204" pitchFamily="34" charset="-120"/>
            </a:endParaRPr>
          </a:p>
          <a:p>
            <a:pPr>
              <a:spcBef>
                <a:spcPts val="400"/>
              </a:spcBef>
            </a:pPr>
            <a:r>
              <a:rPr lang="zh-TW" altLang="en-US" sz="1600" dirty="0">
                <a:solidFill>
                  <a:srgbClr val="000000"/>
                </a:solidFill>
                <a:effectLst/>
                <a:latin typeface="微軟正黑體" panose="020B0604030504040204" pitchFamily="34" charset="-120"/>
                <a:ea typeface="微軟正黑體" panose="020B0604030504040204" pitchFamily="34" charset="-120"/>
              </a:rPr>
              <a:t>一位世界知名的社會工作師，亦是家族治療的先驅。她的工作成果後來成為了今時今日的身心語言學的三個根本模式之一。現時的國際家庭治療機構</a:t>
            </a:r>
            <a:r>
              <a:rPr lang="en-US" altLang="zh-TW" sz="1600" dirty="0">
                <a:solidFill>
                  <a:srgbClr val="000000"/>
                </a:solidFill>
                <a:effectLst/>
                <a:latin typeface="微軟正黑體" panose="020B0604030504040204" pitchFamily="34" charset="-120"/>
                <a:ea typeface="微軟正黑體" panose="020B0604030504040204" pitchFamily="34" charset="-120"/>
              </a:rPr>
              <a:t>AVANTA</a:t>
            </a:r>
            <a:r>
              <a:rPr lang="zh-TW" altLang="en-US" sz="1600" dirty="0">
                <a:solidFill>
                  <a:srgbClr val="000000"/>
                </a:solidFill>
                <a:effectLst/>
                <a:latin typeface="微軟正黑體" panose="020B0604030504040204" pitchFamily="34" charset="-120"/>
                <a:ea typeface="微軟正黑體" panose="020B0604030504040204" pitchFamily="34" charset="-120"/>
              </a:rPr>
              <a:t>亦是由她所創立，以推動她的研究成果。</a:t>
            </a:r>
            <a:endParaRPr lang="zh-TW" altLang="en-US" sz="1600" dirty="0">
              <a:latin typeface="微軟正黑體" panose="020B0604030504040204" pitchFamily="34" charset="-120"/>
              <a:ea typeface="微軟正黑體" panose="020B0604030504040204" pitchFamily="34" charset="-120"/>
            </a:endParaRPr>
          </a:p>
        </p:txBody>
      </p:sp>
      <p:sp>
        <p:nvSpPr>
          <p:cNvPr id="8" name="矩形 7"/>
          <p:cNvSpPr/>
          <p:nvPr/>
        </p:nvSpPr>
        <p:spPr>
          <a:xfrm>
            <a:off x="203633" y="6159212"/>
            <a:ext cx="2996767" cy="584775"/>
          </a:xfrm>
          <a:prstGeom prst="rect">
            <a:avLst/>
          </a:prstGeom>
        </p:spPr>
        <p:txBody>
          <a:bodyPr wrap="square">
            <a:spAutoFit/>
          </a:bodyPr>
          <a:lstStyle/>
          <a:p>
            <a:r>
              <a:rPr lang="zh-TW" altLang="en-US" sz="1600" u="none" strike="noStrike" dirty="0">
                <a:solidFill>
                  <a:srgbClr val="000000"/>
                </a:solidFill>
                <a:effectLst/>
                <a:latin typeface="微軟正黑體" panose="020B0604030504040204" pitchFamily="34" charset="-120"/>
                <a:ea typeface="微軟正黑體" panose="020B0604030504040204" pitchFamily="34" charset="-120"/>
              </a:rPr>
              <a:t>出生</a:t>
            </a:r>
            <a:r>
              <a:rPr lang="zh-TW" altLang="en-US" sz="1600" dirty="0">
                <a:solidFill>
                  <a:srgbClr val="000000"/>
                </a:solidFill>
                <a:effectLst/>
                <a:latin typeface="微軟正黑體" panose="020B0604030504040204" pitchFamily="34" charset="-120"/>
                <a:ea typeface="微軟正黑體" panose="020B0604030504040204" pitchFamily="34" charset="-120"/>
              </a:rPr>
              <a:t>： </a:t>
            </a:r>
            <a:r>
              <a:rPr lang="en-US" altLang="zh-TW" sz="1600" dirty="0">
                <a:solidFill>
                  <a:srgbClr val="000000"/>
                </a:solidFill>
                <a:effectLst/>
                <a:latin typeface="微軟正黑體" panose="020B0604030504040204" pitchFamily="34" charset="-120"/>
                <a:ea typeface="微軟正黑體" panose="020B0604030504040204" pitchFamily="34" charset="-120"/>
              </a:rPr>
              <a:t>1916 </a:t>
            </a:r>
            <a:r>
              <a:rPr lang="zh-TW" altLang="en-US" sz="1600" dirty="0">
                <a:solidFill>
                  <a:srgbClr val="000000"/>
                </a:solidFill>
                <a:effectLst/>
                <a:latin typeface="微軟正黑體" panose="020B0604030504040204" pitchFamily="34" charset="-120"/>
                <a:ea typeface="微軟正黑體" panose="020B0604030504040204" pitchFamily="34" charset="-120"/>
              </a:rPr>
              <a:t>年 </a:t>
            </a:r>
            <a:r>
              <a:rPr lang="en-US" altLang="zh-TW" sz="1600" dirty="0">
                <a:solidFill>
                  <a:srgbClr val="000000"/>
                </a:solidFill>
                <a:effectLst/>
                <a:latin typeface="微軟正黑體" panose="020B0604030504040204" pitchFamily="34" charset="-120"/>
                <a:ea typeface="微軟正黑體" panose="020B0604030504040204" pitchFamily="34" charset="-120"/>
              </a:rPr>
              <a:t>6 </a:t>
            </a:r>
            <a:r>
              <a:rPr lang="zh-TW" altLang="en-US" sz="1600" dirty="0">
                <a:solidFill>
                  <a:srgbClr val="000000"/>
                </a:solidFill>
                <a:effectLst/>
                <a:latin typeface="微軟正黑體" panose="020B0604030504040204" pitchFamily="34" charset="-120"/>
                <a:ea typeface="微軟正黑體" panose="020B0604030504040204" pitchFamily="34" charset="-120"/>
              </a:rPr>
              <a:t>月 </a:t>
            </a:r>
            <a:r>
              <a:rPr lang="en-US" altLang="zh-TW" sz="1600" dirty="0">
                <a:solidFill>
                  <a:srgbClr val="000000"/>
                </a:solidFill>
                <a:effectLst/>
                <a:latin typeface="微軟正黑體" panose="020B0604030504040204" pitchFamily="34" charset="-120"/>
                <a:ea typeface="微軟正黑體" panose="020B0604030504040204" pitchFamily="34" charset="-120"/>
              </a:rPr>
              <a:t>26 </a:t>
            </a:r>
            <a:r>
              <a:rPr lang="zh-TW" altLang="en-US" sz="1600" dirty="0">
                <a:solidFill>
                  <a:srgbClr val="000000"/>
                </a:solidFill>
                <a:effectLst/>
                <a:latin typeface="微軟正黑體" panose="020B0604030504040204" pitchFamily="34" charset="-120"/>
                <a:ea typeface="微軟正黑體" panose="020B0604030504040204" pitchFamily="34" charset="-120"/>
              </a:rPr>
              <a:t>日</a:t>
            </a:r>
            <a:endParaRPr lang="en-US" altLang="zh-TW" sz="1600" dirty="0">
              <a:solidFill>
                <a:srgbClr val="000000"/>
              </a:solidFill>
              <a:effectLst/>
              <a:latin typeface="微軟正黑體" panose="020B0604030504040204" pitchFamily="34" charset="-120"/>
              <a:ea typeface="微軟正黑體" panose="020B0604030504040204" pitchFamily="34" charset="-120"/>
            </a:endParaRPr>
          </a:p>
          <a:p>
            <a:r>
              <a:rPr lang="zh-TW" altLang="en-US" sz="1600" u="none" strike="noStrike" dirty="0">
                <a:solidFill>
                  <a:srgbClr val="000000"/>
                </a:solidFill>
                <a:effectLst/>
                <a:latin typeface="微軟正黑體" panose="020B0604030504040204" pitchFamily="34" charset="-120"/>
                <a:ea typeface="微軟正黑體" panose="020B0604030504040204" pitchFamily="34" charset="-120"/>
              </a:rPr>
              <a:t>逝世</a:t>
            </a:r>
            <a:r>
              <a:rPr lang="zh-TW" altLang="en-US" sz="1600" dirty="0">
                <a:solidFill>
                  <a:srgbClr val="000000"/>
                </a:solidFill>
                <a:effectLst/>
                <a:latin typeface="微軟正黑體" panose="020B0604030504040204" pitchFamily="34" charset="-120"/>
                <a:ea typeface="微軟正黑體" panose="020B0604030504040204" pitchFamily="34" charset="-120"/>
              </a:rPr>
              <a:t>： </a:t>
            </a:r>
            <a:r>
              <a:rPr lang="en-US" altLang="zh-TW" sz="1600" dirty="0">
                <a:solidFill>
                  <a:srgbClr val="000000"/>
                </a:solidFill>
                <a:effectLst/>
                <a:latin typeface="微軟正黑體" panose="020B0604030504040204" pitchFamily="34" charset="-120"/>
                <a:ea typeface="微軟正黑體" panose="020B0604030504040204" pitchFamily="34" charset="-120"/>
              </a:rPr>
              <a:t>1988 </a:t>
            </a:r>
            <a:r>
              <a:rPr lang="zh-TW" altLang="en-US" sz="1600" dirty="0">
                <a:solidFill>
                  <a:srgbClr val="000000"/>
                </a:solidFill>
                <a:effectLst/>
                <a:latin typeface="微軟正黑體" panose="020B0604030504040204" pitchFamily="34" charset="-120"/>
                <a:ea typeface="微軟正黑體" panose="020B0604030504040204" pitchFamily="34" charset="-120"/>
              </a:rPr>
              <a:t>年 </a:t>
            </a:r>
            <a:r>
              <a:rPr lang="en-US" altLang="zh-TW" sz="1600" dirty="0">
                <a:solidFill>
                  <a:srgbClr val="000000"/>
                </a:solidFill>
                <a:effectLst/>
                <a:latin typeface="微軟正黑體" panose="020B0604030504040204" pitchFamily="34" charset="-120"/>
                <a:ea typeface="微軟正黑體" panose="020B0604030504040204" pitchFamily="34" charset="-120"/>
              </a:rPr>
              <a:t>9 </a:t>
            </a:r>
            <a:r>
              <a:rPr lang="zh-TW" altLang="en-US" sz="1600" dirty="0">
                <a:solidFill>
                  <a:srgbClr val="000000"/>
                </a:solidFill>
                <a:effectLst/>
                <a:latin typeface="微軟正黑體" panose="020B0604030504040204" pitchFamily="34" charset="-120"/>
                <a:ea typeface="微軟正黑體" panose="020B0604030504040204" pitchFamily="34" charset="-120"/>
              </a:rPr>
              <a:t>月 </a:t>
            </a:r>
            <a:r>
              <a:rPr lang="en-US" altLang="zh-TW" sz="1600" dirty="0">
                <a:solidFill>
                  <a:srgbClr val="000000"/>
                </a:solidFill>
                <a:effectLst/>
                <a:latin typeface="微軟正黑體" panose="020B0604030504040204" pitchFamily="34" charset="-120"/>
                <a:ea typeface="微軟正黑體" panose="020B0604030504040204" pitchFamily="34" charset="-120"/>
              </a:rPr>
              <a:t>10 </a:t>
            </a:r>
            <a:r>
              <a:rPr lang="zh-TW" altLang="en-US" sz="1600" dirty="0">
                <a:solidFill>
                  <a:srgbClr val="000000"/>
                </a:solidFill>
                <a:effectLst/>
                <a:latin typeface="微軟正黑體" panose="020B0604030504040204" pitchFamily="34" charset="-120"/>
                <a:ea typeface="微軟正黑體" panose="020B0604030504040204" pitchFamily="34" charset="-120"/>
              </a:rPr>
              <a:t>日</a:t>
            </a:r>
          </a:p>
        </p:txBody>
      </p:sp>
    </p:spTree>
    <p:extLst>
      <p:ext uri="{BB962C8B-B14F-4D97-AF65-F5344CB8AC3E}">
        <p14:creationId xmlns:p14="http://schemas.microsoft.com/office/powerpoint/2010/main" val="2873704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71121"/>
            <a:ext cx="2479040" cy="883920"/>
          </a:xfrm>
        </p:spPr>
        <p:txBody>
          <a:bodyPr/>
          <a:lstStyle/>
          <a:p>
            <a:r>
              <a:rPr lang="zh-TW" altLang="en-US" b="1" dirty="0">
                <a:latin typeface="微軟正黑體" panose="020B0604030504040204" pitchFamily="34" charset="-120"/>
                <a:ea typeface="微軟正黑體" panose="020B0604030504040204" pitchFamily="34" charset="-120"/>
              </a:rPr>
              <a:t>真正學到</a:t>
            </a:r>
          </a:p>
        </p:txBody>
      </p:sp>
      <p:pic>
        <p:nvPicPr>
          <p:cNvPr id="9" name="圖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5156" y="447040"/>
            <a:ext cx="8163239" cy="6055360"/>
          </a:xfrm>
          <a:prstGeom prst="rect">
            <a:avLst/>
          </a:prstGeom>
        </p:spPr>
      </p:pic>
    </p:spTree>
    <p:extLst>
      <p:ext uri="{BB962C8B-B14F-4D97-AF65-F5344CB8AC3E}">
        <p14:creationId xmlns:p14="http://schemas.microsoft.com/office/powerpoint/2010/main" val="1295944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120" y="0"/>
            <a:ext cx="2479040" cy="883920"/>
          </a:xfrm>
        </p:spPr>
        <p:txBody>
          <a:bodyPr/>
          <a:lstStyle/>
          <a:p>
            <a:r>
              <a:rPr lang="zh-TW" altLang="en-US" b="1" dirty="0">
                <a:latin typeface="微軟正黑體" panose="020B0604030504040204" pitchFamily="34" charset="-120"/>
                <a:ea typeface="微軟正黑體" panose="020B0604030504040204" pitchFamily="34" charset="-120"/>
              </a:rPr>
              <a:t>知識</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842" y="843282"/>
            <a:ext cx="10614701" cy="5968999"/>
          </a:xfrm>
          <a:prstGeom prst="rect">
            <a:avLst/>
          </a:prstGeom>
        </p:spPr>
      </p:pic>
    </p:spTree>
    <p:extLst>
      <p:ext uri="{BB962C8B-B14F-4D97-AF65-F5344CB8AC3E}">
        <p14:creationId xmlns:p14="http://schemas.microsoft.com/office/powerpoint/2010/main" val="647390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71121"/>
            <a:ext cx="2479040" cy="883920"/>
          </a:xfrm>
        </p:spPr>
        <p:txBody>
          <a:bodyPr/>
          <a:lstStyle/>
          <a:p>
            <a:r>
              <a:rPr lang="zh-TW" altLang="en-US" b="1" dirty="0">
                <a:latin typeface="微軟正黑體" panose="020B0604030504040204" pitchFamily="34" charset="-120"/>
                <a:ea typeface="微軟正黑體" panose="020B0604030504040204" pitchFamily="34" charset="-120"/>
              </a:rPr>
              <a:t>不確定性</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905" y="167641"/>
            <a:ext cx="4497494" cy="3373120"/>
          </a:xfrm>
          <a:prstGeom prst="rect">
            <a:avLst/>
          </a:prstGeom>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2640" y="167641"/>
            <a:ext cx="4483945" cy="3362959"/>
          </a:xfrm>
          <a:prstGeom prst="rect">
            <a:avLst/>
          </a:prstGeom>
        </p:spPr>
      </p:pic>
      <p:pic>
        <p:nvPicPr>
          <p:cNvPr id="11" name="圖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2611" y="3642359"/>
            <a:ext cx="4273974" cy="3205481"/>
          </a:xfrm>
          <a:prstGeom prst="rect">
            <a:avLst/>
          </a:prstGeom>
        </p:spPr>
      </p:pic>
      <p:pic>
        <p:nvPicPr>
          <p:cNvPr id="13" name="圖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6905" y="3642359"/>
            <a:ext cx="4070775" cy="3053081"/>
          </a:xfrm>
          <a:prstGeom prst="rect">
            <a:avLst/>
          </a:prstGeom>
        </p:spPr>
      </p:pic>
    </p:spTree>
    <p:extLst>
      <p:ext uri="{BB962C8B-B14F-4D97-AF65-F5344CB8AC3E}">
        <p14:creationId xmlns:p14="http://schemas.microsoft.com/office/powerpoint/2010/main" val="423788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280" y="71121"/>
            <a:ext cx="2479040" cy="883920"/>
          </a:xfrm>
        </p:spPr>
        <p:txBody>
          <a:bodyPr/>
          <a:lstStyle/>
          <a:p>
            <a:r>
              <a:rPr lang="zh-TW" altLang="en-US" b="1" dirty="0">
                <a:latin typeface="微軟正黑體" panose="020B0604030504040204" pitchFamily="34" charset="-120"/>
                <a:ea typeface="微軟正黑體" panose="020B0604030504040204" pitchFamily="34" charset="-120"/>
              </a:rPr>
              <a:t>需求</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788" y="513081"/>
            <a:ext cx="10512212" cy="5913120"/>
          </a:xfrm>
          <a:prstGeom prst="rect">
            <a:avLst/>
          </a:prstGeom>
        </p:spPr>
      </p:pic>
    </p:spTree>
    <p:extLst>
      <p:ext uri="{BB962C8B-B14F-4D97-AF65-F5344CB8AC3E}">
        <p14:creationId xmlns:p14="http://schemas.microsoft.com/office/powerpoint/2010/main" val="582325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080" y="71121"/>
            <a:ext cx="9570720" cy="6858000"/>
          </a:xfrm>
          <a:prstGeom prst="rect">
            <a:avLst/>
          </a:prstGeom>
        </p:spPr>
      </p:pic>
      <p:sp>
        <p:nvSpPr>
          <p:cNvPr id="2" name="標題 1"/>
          <p:cNvSpPr>
            <a:spLocks noGrp="1"/>
          </p:cNvSpPr>
          <p:nvPr>
            <p:ph type="title"/>
          </p:nvPr>
        </p:nvSpPr>
        <p:spPr>
          <a:xfrm>
            <a:off x="81280" y="71121"/>
            <a:ext cx="3464560" cy="883920"/>
          </a:xfrm>
        </p:spPr>
        <p:txBody>
          <a:bodyPr>
            <a:normAutofit/>
          </a:bodyPr>
          <a:lstStyle/>
          <a:p>
            <a:r>
              <a:rPr lang="en-US" altLang="zh-TW" b="1" dirty="0">
                <a:latin typeface="微軟正黑體" panose="020B0604030504040204" pitchFamily="34" charset="-120"/>
                <a:ea typeface="微軟正黑體" panose="020B0604030504040204" pitchFamily="34" charset="-120"/>
              </a:rPr>
              <a:t>Scrum</a:t>
            </a:r>
            <a:r>
              <a:rPr lang="zh-TW" altLang="en-US" b="1" dirty="0">
                <a:latin typeface="微軟正黑體" panose="020B0604030504040204" pitchFamily="34" charset="-120"/>
                <a:ea typeface="微軟正黑體" panose="020B0604030504040204" pitchFamily="34" charset="-120"/>
              </a:rPr>
              <a:t> 前後</a:t>
            </a:r>
          </a:p>
        </p:txBody>
      </p:sp>
    </p:spTree>
    <p:extLst>
      <p:ext uri="{BB962C8B-B14F-4D97-AF65-F5344CB8AC3E}">
        <p14:creationId xmlns:p14="http://schemas.microsoft.com/office/powerpoint/2010/main" val="301077012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1039</Words>
  <Application>Microsoft Office PowerPoint</Application>
  <PresentationFormat>寬螢幕</PresentationFormat>
  <Paragraphs>248</Paragraphs>
  <Slides>35</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35</vt:i4>
      </vt:variant>
    </vt:vector>
  </HeadingPairs>
  <TitlesOfParts>
    <vt:vector size="41" baseType="lpstr">
      <vt:lpstr>微軟正黑體</vt:lpstr>
      <vt:lpstr>新細明體</vt:lpstr>
      <vt:lpstr>Arial</vt:lpstr>
      <vt:lpstr>Calibri</vt:lpstr>
      <vt:lpstr>Calibri Light</vt:lpstr>
      <vt:lpstr>Office 佈景主題</vt:lpstr>
      <vt:lpstr>Glossary</vt:lpstr>
      <vt:lpstr>溝通</vt:lpstr>
      <vt:lpstr>估算</vt:lpstr>
      <vt:lpstr>薩提爾</vt:lpstr>
      <vt:lpstr>真正學到</vt:lpstr>
      <vt:lpstr>知識</vt:lpstr>
      <vt:lpstr>不確定性</vt:lpstr>
      <vt:lpstr>需求</vt:lpstr>
      <vt:lpstr>Scrum 前後</vt:lpstr>
      <vt:lpstr>真正看板</vt:lpstr>
      <vt:lpstr>族群分析</vt:lpstr>
      <vt:lpstr>真實世界</vt:lpstr>
      <vt:lpstr>計畫會議</vt:lpstr>
      <vt:lpstr>站立會議</vt:lpstr>
      <vt:lpstr>展示會議</vt:lpstr>
      <vt:lpstr>回顧會議</vt:lpstr>
      <vt:lpstr>創建 使用者 故事 地圖</vt:lpstr>
      <vt:lpstr>需習型組織</vt:lpstr>
      <vt:lpstr>累積流程圖</vt:lpstr>
      <vt:lpstr>Q&amp;A 看板</vt:lpstr>
      <vt:lpstr>流程效能</vt:lpstr>
      <vt:lpstr>问题集</vt:lpstr>
      <vt:lpstr>開發速度</vt:lpstr>
      <vt:lpstr>PowerPoint 簡報</vt:lpstr>
      <vt:lpstr>再来分类一下…</vt:lpstr>
      <vt:lpstr>用系统思维来解答人月神话的问题?</vt:lpstr>
      <vt:lpstr>问题?</vt:lpstr>
      <vt:lpstr>系统思维 分析表</vt:lpstr>
      <vt:lpstr>目标趨近 基模</vt:lpstr>
      <vt:lpstr>目标趨近 基模</vt:lpstr>
      <vt:lpstr>目标侵蚀 基模</vt:lpstr>
      <vt:lpstr>飲鴆止渴 基模</vt:lpstr>
      <vt:lpstr>PowerPoint 簡報</vt:lpstr>
      <vt:lpstr>PowerPoint 簡報</vt:lpstr>
      <vt:lpstr>問題 與 回答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Glossary</dc:title>
  <dc:creator>李智樺ruddyl.lee</dc:creator>
  <cp:lastModifiedBy>Ruddy Lee</cp:lastModifiedBy>
  <cp:revision>33</cp:revision>
  <dcterms:created xsi:type="dcterms:W3CDTF">2017-03-11T00:03:51Z</dcterms:created>
  <dcterms:modified xsi:type="dcterms:W3CDTF">2018-01-06T01:15:31Z</dcterms:modified>
</cp:coreProperties>
</file>